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00" r:id="rId5"/>
    <p:sldMasterId id="2147483686" r:id="rId6"/>
  </p:sldMasterIdLst>
  <p:notesMasterIdLst>
    <p:notesMasterId r:id="rId29"/>
  </p:notesMasterIdLst>
  <p:handoutMasterIdLst>
    <p:handoutMasterId r:id="rId30"/>
  </p:handoutMasterIdLst>
  <p:sldIdLst>
    <p:sldId id="1504" r:id="rId7"/>
    <p:sldId id="1535" r:id="rId8"/>
    <p:sldId id="1517" r:id="rId9"/>
    <p:sldId id="1536" r:id="rId10"/>
    <p:sldId id="1529" r:id="rId11"/>
    <p:sldId id="1545" r:id="rId12"/>
    <p:sldId id="1541" r:id="rId13"/>
    <p:sldId id="261" r:id="rId14"/>
    <p:sldId id="1546" r:id="rId15"/>
    <p:sldId id="1539" r:id="rId16"/>
    <p:sldId id="1526" r:id="rId17"/>
    <p:sldId id="1525" r:id="rId18"/>
    <p:sldId id="1538" r:id="rId19"/>
    <p:sldId id="1527" r:id="rId20"/>
    <p:sldId id="1534" r:id="rId21"/>
    <p:sldId id="266" r:id="rId22"/>
    <p:sldId id="267" r:id="rId23"/>
    <p:sldId id="268" r:id="rId24"/>
    <p:sldId id="269" r:id="rId25"/>
    <p:sldId id="270" r:id="rId26"/>
    <p:sldId id="271" r:id="rId27"/>
    <p:sldId id="1511" r:id="rId28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Mont" pitchFamily="2" charset="0"/>
      <p:bold r:id="rId37"/>
    </p:embeddedFont>
    <p:embeddedFont>
      <p:font typeface="Mont Bold" pitchFamily="2" charset="0"/>
      <p:bold r:id="rId38"/>
    </p:embeddedFont>
    <p:embeddedFont>
      <p:font typeface="Mont SemiBold" pitchFamily="2" charset="0"/>
      <p:bold r:id="rId39"/>
    </p:embeddedFont>
    <p:embeddedFont>
      <p:font typeface="Montserrat"/>
      <p:regular r:id="rId40"/>
      <p:bold r:id="rId41"/>
      <p:italic r:id="rId42"/>
      <p:boldItalic r:id="rId43"/>
    </p:embeddedFont>
    <p:embeddedFont>
      <p:font typeface="Montserrat Medium"/>
      <p:regular r:id="rId44"/>
      <p:italic r:id="rId45"/>
    </p:embeddedFont>
    <p:embeddedFont>
      <p:font typeface="Montserrat SemiBold"/>
      <p:bold r:id="rId46"/>
      <p:boldItalic r:id="rId4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29" userDrawn="1">
          <p15:clr>
            <a:srgbClr val="A4A3A4"/>
          </p15:clr>
        </p15:guide>
        <p15:guide id="3" pos="7673" userDrawn="1">
          <p15:clr>
            <a:srgbClr val="A4A3A4"/>
          </p15:clr>
        </p15:guide>
        <p15:guide id="4" orient="horz" pos="3521" userDrawn="1">
          <p15:clr>
            <a:srgbClr val="A4A3A4"/>
          </p15:clr>
        </p15:guide>
        <p15:guide id="5" orient="horz" pos="17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лерия" initials="В" lastIdx="1" clrIdx="0">
    <p:extLst>
      <p:ext uri="{19B8F6BF-5375-455C-9EA6-DF929625EA0E}">
        <p15:presenceInfo xmlns:p15="http://schemas.microsoft.com/office/powerpoint/2012/main" userId="S::valeriya.pankratova@ifellow.ru::94b23a9a-bfae-48df-bb0b-accc43d347ae" providerId="AD"/>
      </p:ext>
    </p:extLst>
  </p:cmAuthor>
  <p:cmAuthor id="2" name="Шадрина Дарья Петровна" initials="ШДП" lastIdx="16" clrIdx="1">
    <p:extLst>
      <p:ext uri="{19B8F6BF-5375-455C-9EA6-DF929625EA0E}">
        <p15:presenceInfo xmlns:p15="http://schemas.microsoft.com/office/powerpoint/2012/main" userId="S::darya.shadrina@ifellow.ru::4ef73111-d8d3-431b-a85d-c9894916e9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E331"/>
    <a:srgbClr val="0041F9"/>
    <a:srgbClr val="D5DFFF"/>
    <a:srgbClr val="F7F9FF"/>
    <a:srgbClr val="E5EBFF"/>
    <a:srgbClr val="F0FDED"/>
    <a:srgbClr val="E6FBE1"/>
    <a:srgbClr val="90ED7B"/>
    <a:srgbClr val="00FFCC"/>
    <a:srgbClr val="C5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 autoAdjust="0"/>
    <p:restoredTop sz="95799" autoAdjust="0"/>
  </p:normalViewPr>
  <p:slideViewPr>
    <p:cSldViewPr snapToGrid="0">
      <p:cViewPr varScale="1">
        <p:scale>
          <a:sx n="82" d="100"/>
          <a:sy n="82" d="100"/>
        </p:scale>
        <p:origin x="130" y="58"/>
      </p:cViewPr>
      <p:guideLst>
        <p:guide pos="529"/>
        <p:guide pos="7673"/>
        <p:guide orient="horz" pos="3521"/>
        <p:guide orient="horz" pos="1797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3570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4.xml"/><Relationship Id="rId41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5BEB7E3-2856-41B2-A233-26D74E34E4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E8F438-A72A-4F4D-B690-95EBEA66E7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09F14-EA18-460D-ADB2-C3EC1B19E9AA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762F32-20C8-49C9-95FD-95973B0800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E3DB6D-9CD2-41FE-B305-270C176B16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9CD25-D50F-47E5-BFF7-EF7EDB8616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65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A8C3F-1B4F-4D89-B36C-07542B1B059F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5449E-6B10-474E-B360-87A0BF58B6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22079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можем вместе с вами в рамках </a:t>
            </a:r>
            <a:r>
              <a:rPr lang="ru-RU" dirty="0" err="1"/>
              <a:t>работый</a:t>
            </a:r>
            <a:r>
              <a:rPr lang="ru-RU" dirty="0"/>
              <a:t> с вами сесть и </a:t>
            </a:r>
            <a:r>
              <a:rPr lang="ru-RU" dirty="0" err="1"/>
              <a:t>опнять</a:t>
            </a:r>
            <a:r>
              <a:rPr lang="ru-RU" dirty="0"/>
              <a:t> – </a:t>
            </a:r>
            <a:r>
              <a:rPr lang="ru-RU" dirty="0" err="1"/>
              <a:t>реурущльтатом</a:t>
            </a:r>
            <a:r>
              <a:rPr lang="ru-RU" dirty="0"/>
              <a:t> план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5449E-6B10-474E-B360-87A0BF58B64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287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85449E-6B10-474E-B360-87A0BF58B64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05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21" Type="http://schemas.openxmlformats.org/officeDocument/2006/relationships/image" Target="../media/image43.svg"/><Relationship Id="rId34" Type="http://schemas.openxmlformats.org/officeDocument/2006/relationships/image" Target="../media/image54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4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32" Type="http://schemas.openxmlformats.org/officeDocument/2006/relationships/image" Target="../media/image3.png"/><Relationship Id="rId37" Type="http://schemas.openxmlformats.org/officeDocument/2006/relationships/image" Target="../media/image57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36" Type="http://schemas.openxmlformats.org/officeDocument/2006/relationships/image" Target="../media/image56.pn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31" Type="http://schemas.openxmlformats.org/officeDocument/2006/relationships/image" Target="../media/image53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5.svg"/><Relationship Id="rId8" Type="http://schemas.openxmlformats.org/officeDocument/2006/relationships/image" Target="../media/image30.png"/><Relationship Id="rId3" Type="http://schemas.openxmlformats.org/officeDocument/2006/relationships/image" Target="../media/image2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21" Type="http://schemas.openxmlformats.org/officeDocument/2006/relationships/image" Target="../media/image43.svg"/><Relationship Id="rId34" Type="http://schemas.openxmlformats.org/officeDocument/2006/relationships/image" Target="../media/image54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4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sv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32" Type="http://schemas.openxmlformats.org/officeDocument/2006/relationships/image" Target="../media/image3.png"/><Relationship Id="rId37" Type="http://schemas.openxmlformats.org/officeDocument/2006/relationships/image" Target="../media/image57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36" Type="http://schemas.openxmlformats.org/officeDocument/2006/relationships/image" Target="../media/image56.png"/><Relationship Id="rId10" Type="http://schemas.openxmlformats.org/officeDocument/2006/relationships/image" Target="../media/image32.png"/><Relationship Id="rId19" Type="http://schemas.openxmlformats.org/officeDocument/2006/relationships/image" Target="../media/image41.svg"/><Relationship Id="rId31" Type="http://schemas.openxmlformats.org/officeDocument/2006/relationships/image" Target="../media/image53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5.svg"/><Relationship Id="rId8" Type="http://schemas.openxmlformats.org/officeDocument/2006/relationships/image" Target="../media/image30.png"/><Relationship Id="rId3" Type="http://schemas.openxmlformats.org/officeDocument/2006/relationships/image" Target="../media/image25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670D9-1E9B-419E-A719-ECF13E5905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831" t="8227" r="11826" b="24150"/>
          <a:stretch/>
        </p:blipFill>
        <p:spPr>
          <a:xfrm>
            <a:off x="0" y="636662"/>
            <a:ext cx="12192000" cy="6221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DEBB7B-749B-70E3-2FF1-654A76603A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7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9D7D7-B455-469E-801C-6B6A0A2931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" b="-1"/>
          <a:stretch/>
        </p:blipFill>
        <p:spPr>
          <a:xfrm>
            <a:off x="4711" y="0"/>
            <a:ext cx="1218728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BE05B5-F698-4218-A94C-C39BFB44302E}"/>
              </a:ext>
            </a:extLst>
          </p:cNvPr>
          <p:cNvSpPr/>
          <p:nvPr userDrawn="1"/>
        </p:nvSpPr>
        <p:spPr>
          <a:xfrm>
            <a:off x="0" y="1944303"/>
            <a:ext cx="12192000" cy="491369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B1F360-861F-4CC9-A45E-D0AE92F02DF1}"/>
              </a:ext>
            </a:extLst>
          </p:cNvPr>
          <p:cNvSpPr>
            <a:spLocks/>
          </p:cNvSpPr>
          <p:nvPr userDrawn="1"/>
        </p:nvSpPr>
        <p:spPr>
          <a:xfrm>
            <a:off x="2827176" y="5673146"/>
            <a:ext cx="1007706" cy="8023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B4019A-5844-4189-9FAE-3D5EB1C616D4}"/>
              </a:ext>
            </a:extLst>
          </p:cNvPr>
          <p:cNvSpPr>
            <a:spLocks/>
          </p:cNvSpPr>
          <p:nvPr userDrawn="1"/>
        </p:nvSpPr>
        <p:spPr>
          <a:xfrm>
            <a:off x="551913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507103-A5D5-4D31-A663-AE33446F5E65}"/>
              </a:ext>
            </a:extLst>
          </p:cNvPr>
          <p:cNvSpPr>
            <a:spLocks/>
          </p:cNvSpPr>
          <p:nvPr userDrawn="1"/>
        </p:nvSpPr>
        <p:spPr>
          <a:xfrm>
            <a:off x="10783589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CA849A-C2CC-5E5E-87F3-DED96AB73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6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B1F360-861F-4CC9-A45E-D0AE92F02DF1}"/>
              </a:ext>
            </a:extLst>
          </p:cNvPr>
          <p:cNvSpPr>
            <a:spLocks/>
          </p:cNvSpPr>
          <p:nvPr userDrawn="1"/>
        </p:nvSpPr>
        <p:spPr>
          <a:xfrm>
            <a:off x="2827176" y="5673146"/>
            <a:ext cx="1007706" cy="8023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B4019A-5844-4189-9FAE-3D5EB1C616D4}"/>
              </a:ext>
            </a:extLst>
          </p:cNvPr>
          <p:cNvSpPr>
            <a:spLocks/>
          </p:cNvSpPr>
          <p:nvPr userDrawn="1"/>
        </p:nvSpPr>
        <p:spPr>
          <a:xfrm>
            <a:off x="551913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507103-A5D5-4D31-A663-AE33446F5E65}"/>
              </a:ext>
            </a:extLst>
          </p:cNvPr>
          <p:cNvSpPr>
            <a:spLocks/>
          </p:cNvSpPr>
          <p:nvPr userDrawn="1"/>
        </p:nvSpPr>
        <p:spPr>
          <a:xfrm>
            <a:off x="10783589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CA849A-C2CC-5E5E-87F3-DED96AB73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1C94C2-25A1-CA7B-2816-C9952052B286}"/>
              </a:ext>
            </a:extLst>
          </p:cNvPr>
          <p:cNvSpPr/>
          <p:nvPr userDrawn="1"/>
        </p:nvSpPr>
        <p:spPr>
          <a:xfrm>
            <a:off x="0" y="1323893"/>
            <a:ext cx="8255977" cy="966915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47F2E18-4155-8E99-8E4D-8DC2CE27FA95}"/>
              </a:ext>
            </a:extLst>
          </p:cNvPr>
          <p:cNvSpPr/>
          <p:nvPr userDrawn="1"/>
        </p:nvSpPr>
        <p:spPr>
          <a:xfrm>
            <a:off x="8149380" y="1323892"/>
            <a:ext cx="110889" cy="966915"/>
          </a:xfrm>
          <a:prstGeom prst="rect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8CA6E4-5446-05C0-8FDD-EEDEDD80AF38}"/>
              </a:ext>
            </a:extLst>
          </p:cNvPr>
          <p:cNvSpPr txBox="1"/>
          <p:nvPr userDrawn="1"/>
        </p:nvSpPr>
        <p:spPr>
          <a:xfrm>
            <a:off x="684355" y="540311"/>
            <a:ext cx="9018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</a:rPr>
              <a:t>Заказная разработка программного обеспечения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7FA10F-DBE2-D014-7B08-7CF4FFDA98B5}"/>
              </a:ext>
            </a:extLst>
          </p:cNvPr>
          <p:cNvSpPr/>
          <p:nvPr userDrawn="1"/>
        </p:nvSpPr>
        <p:spPr>
          <a:xfrm>
            <a:off x="705501" y="1537754"/>
            <a:ext cx="7550476" cy="4894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dirty="0">
                <a:latin typeface="Montserrat Medium" panose="00000600000000000000" pitchFamily="2" charset="-52"/>
                <a:cs typeface="Arial" panose="020B0604020202020204" pitchFamily="34" charset="0"/>
              </a:rPr>
              <a:t>Мы любим и умеем разрабатывать информационные системы -</a:t>
            </a:r>
          </a:p>
          <a:p>
            <a:pPr>
              <a:lnSpc>
                <a:spcPts val="1600"/>
              </a:lnSpc>
            </a:pPr>
            <a:r>
              <a:rPr lang="ru-RU" sz="1200" dirty="0">
                <a:latin typeface="Montserrat Medium" panose="00000600000000000000" pitchFamily="2" charset="-52"/>
                <a:cs typeface="Arial" panose="020B0604020202020204" pitchFamily="34" charset="0"/>
              </a:rPr>
              <a:t>от легковесных прототипов до нагрузок в сотни тысяч транзакций в секунду.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45916-B4F1-BC60-C9A4-8512FF52E24A}"/>
              </a:ext>
            </a:extLst>
          </p:cNvPr>
          <p:cNvSpPr txBox="1"/>
          <p:nvPr userDrawn="1"/>
        </p:nvSpPr>
        <p:spPr>
          <a:xfrm>
            <a:off x="705501" y="389132"/>
            <a:ext cx="28547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-52"/>
              </a:rPr>
              <a:t>Технологии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E982B28-B93B-F552-B653-15E439D4D00C}"/>
              </a:ext>
            </a:extLst>
          </p:cNvPr>
          <p:cNvSpPr/>
          <p:nvPr userDrawn="1"/>
        </p:nvSpPr>
        <p:spPr>
          <a:xfrm>
            <a:off x="705501" y="2615987"/>
            <a:ext cx="1693092" cy="353943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ru-RU" sz="1700" b="1" u="sng" dirty="0">
                <a:latin typeface="Montserrat" pitchFamily="2" charset="-52"/>
                <a:cs typeface="Arial" panose="020B0604020202020204" pitchFamily="34" charset="0"/>
              </a:rPr>
              <a:t>Технологии</a:t>
            </a:r>
            <a:r>
              <a:rPr lang="en-US" sz="1700" b="1" u="sng" dirty="0">
                <a:latin typeface="Montserrat" pitchFamily="2" charset="-52"/>
                <a:cs typeface="Arial" panose="020B0604020202020204" pitchFamily="34" charset="0"/>
              </a:rPr>
              <a:t>*</a:t>
            </a:r>
            <a:endParaRPr lang="ru-RU" sz="1700" b="1" u="sng" dirty="0">
              <a:latin typeface="Montserrat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25AEAF-3E8E-3D9D-BD60-830577C01083}"/>
              </a:ext>
            </a:extLst>
          </p:cNvPr>
          <p:cNvSpPr/>
          <p:nvPr userDrawn="1"/>
        </p:nvSpPr>
        <p:spPr>
          <a:xfrm>
            <a:off x="705501" y="2971332"/>
            <a:ext cx="2158278" cy="158908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Фронт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Бэк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Мобильная разработка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СУБД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Интеграции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148D034F-4888-F363-7EBD-1D85349488BF}"/>
              </a:ext>
            </a:extLst>
          </p:cNvPr>
          <p:cNvSpPr/>
          <p:nvPr userDrawn="1"/>
        </p:nvSpPr>
        <p:spPr>
          <a:xfrm>
            <a:off x="705501" y="4755515"/>
            <a:ext cx="6775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Montserrat" panose="00000500000000000000" pitchFamily="2" charset="-52"/>
                <a:cs typeface="Arial" panose="020B0604020202020204" pitchFamily="34" charset="0"/>
              </a:rPr>
              <a:t>* - примеры ключевых технологий, которые мы используем в своей работе каждый день. Мы знаем намного больше </a:t>
            </a:r>
            <a:r>
              <a:rPr lang="ru-RU" sz="800" dirty="0">
                <a:latin typeface="Montserrat" panose="00000500000000000000" pitchFamily="2" charset="-52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en-RU" sz="800" dirty="0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738C7C68-E5C0-A1A9-9FFC-CA7CC4C1BC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71" y="5820778"/>
            <a:ext cx="701864" cy="56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459B9-9B6D-425C-E291-6CD8331849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8" y="5996016"/>
            <a:ext cx="1264114" cy="2096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8413D93-A426-3DD0-CD1D-09FC0246C0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30" y="5987300"/>
            <a:ext cx="1113516" cy="224097"/>
          </a:xfrm>
          <a:prstGeom prst="rect">
            <a:avLst/>
          </a:prstGeom>
        </p:spPr>
      </p:pic>
      <p:pic>
        <p:nvPicPr>
          <p:cNvPr id="23" name="Рисунок 23">
            <a:extLst>
              <a:ext uri="{FF2B5EF4-FFF2-40B4-BE49-F238E27FC236}">
                <a16:creationId xmlns:a16="http://schemas.microsoft.com/office/drawing/2014/main" id="{87D8CDBF-30EC-978E-68B0-38AF146E03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12" y="5952919"/>
            <a:ext cx="624934" cy="22409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83BD8B-DF59-C07B-68A5-C0E5EE091F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5" b="29068"/>
          <a:stretch/>
        </p:blipFill>
        <p:spPr bwMode="auto">
          <a:xfrm>
            <a:off x="6974574" y="5767304"/>
            <a:ext cx="145877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DD8A10B-1CBA-E8F2-4F4C-68EBD728EA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01" y="5857992"/>
            <a:ext cx="916444" cy="4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43919A-0A4F-01EF-14CD-85B53761AAAE}"/>
              </a:ext>
            </a:extLst>
          </p:cNvPr>
          <p:cNvSpPr/>
          <p:nvPr userDrawn="1"/>
        </p:nvSpPr>
        <p:spPr>
          <a:xfrm>
            <a:off x="705501" y="5362298"/>
            <a:ext cx="2610010" cy="363176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ru-RU" sz="1700" b="1" u="sng" dirty="0">
                <a:latin typeface="Montserrat" pitchFamily="2" charset="-52"/>
                <a:cs typeface="Arial" panose="020B0604020202020204" pitchFamily="34" charset="0"/>
              </a:rPr>
              <a:t>Ключевые клиенты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C79CD67-849F-C775-E992-D4C36BEC1CCC}"/>
              </a:ext>
            </a:extLst>
          </p:cNvPr>
          <p:cNvSpPr/>
          <p:nvPr userDrawn="1"/>
        </p:nvSpPr>
        <p:spPr>
          <a:xfrm>
            <a:off x="2992654" y="2971332"/>
            <a:ext cx="8528352" cy="158908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React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Vue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Angular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JavaScript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TypeScript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.NET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PHP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Spring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Java,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.NET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PHP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Python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C++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Android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iOS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кросс-платформенная разработка (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Flutter, React Native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)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PWA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PostgreSQL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Oracle RDBMS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MS SQL Server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MongoDB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Cassandra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Apache Ignite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Redis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Apache Kafka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RabbitMQ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8" name="Равнобедренный треугольник 27">
            <a:extLst>
              <a:ext uri="{FF2B5EF4-FFF2-40B4-BE49-F238E27FC236}">
                <a16:creationId xmlns:a16="http://schemas.microsoft.com/office/drawing/2014/main" id="{A9EDA4A0-5C01-3D15-E1F3-B609AF4F8985}"/>
              </a:ext>
            </a:extLst>
          </p:cNvPr>
          <p:cNvSpPr/>
          <p:nvPr userDrawn="1"/>
        </p:nvSpPr>
        <p:spPr>
          <a:xfrm rot="5400000">
            <a:off x="2735921" y="3153631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58A111F-A271-7B66-0BB0-0DAD473675E1}"/>
              </a:ext>
            </a:extLst>
          </p:cNvPr>
          <p:cNvCxnSpPr>
            <a:cxnSpLocks/>
          </p:cNvCxnSpPr>
          <p:nvPr userDrawn="1"/>
        </p:nvCxnSpPr>
        <p:spPr>
          <a:xfrm>
            <a:off x="2992654" y="3368390"/>
            <a:ext cx="5180921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08922AB-3212-8889-5FEA-E88C9F7323EB}"/>
              </a:ext>
            </a:extLst>
          </p:cNvPr>
          <p:cNvCxnSpPr>
            <a:cxnSpLocks/>
          </p:cNvCxnSpPr>
          <p:nvPr userDrawn="1"/>
        </p:nvCxnSpPr>
        <p:spPr>
          <a:xfrm>
            <a:off x="2992654" y="3667155"/>
            <a:ext cx="6312604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C646C7F-AD9B-D395-9AFC-0D31620E7AD6}"/>
              </a:ext>
            </a:extLst>
          </p:cNvPr>
          <p:cNvCxnSpPr>
            <a:cxnSpLocks/>
          </p:cNvCxnSpPr>
          <p:nvPr userDrawn="1"/>
        </p:nvCxnSpPr>
        <p:spPr>
          <a:xfrm>
            <a:off x="2992654" y="3984026"/>
            <a:ext cx="7547423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7B36DAA-EEBC-F5B6-EE92-D30556DB2C99}"/>
              </a:ext>
            </a:extLst>
          </p:cNvPr>
          <p:cNvCxnSpPr>
            <a:cxnSpLocks/>
          </p:cNvCxnSpPr>
          <p:nvPr userDrawn="1"/>
        </p:nvCxnSpPr>
        <p:spPr>
          <a:xfrm>
            <a:off x="2992654" y="4282791"/>
            <a:ext cx="7547423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94A1307A-E4E1-A278-1331-1E33D03C353D}"/>
              </a:ext>
            </a:extLst>
          </p:cNvPr>
          <p:cNvSpPr/>
          <p:nvPr userDrawn="1"/>
        </p:nvSpPr>
        <p:spPr>
          <a:xfrm rot="5400000">
            <a:off x="2735921" y="3466498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687FFBE9-E9E3-9B22-F740-990783796CD4}"/>
              </a:ext>
            </a:extLst>
          </p:cNvPr>
          <p:cNvSpPr/>
          <p:nvPr userDrawn="1"/>
        </p:nvSpPr>
        <p:spPr>
          <a:xfrm rot="5400000">
            <a:off x="2735921" y="3774760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7280F1C8-D006-4B2C-A2D3-4A4BA5D2AFAB}"/>
              </a:ext>
            </a:extLst>
          </p:cNvPr>
          <p:cNvSpPr/>
          <p:nvPr userDrawn="1"/>
        </p:nvSpPr>
        <p:spPr>
          <a:xfrm rot="5400000">
            <a:off x="2735921" y="4082729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9080C1F0-3670-8E13-4977-A78831DF3E9E}"/>
              </a:ext>
            </a:extLst>
          </p:cNvPr>
          <p:cNvSpPr/>
          <p:nvPr userDrawn="1"/>
        </p:nvSpPr>
        <p:spPr>
          <a:xfrm rot="5400000">
            <a:off x="2735921" y="4390991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9E9991B-15B3-8F1A-AA46-010BE545140B}"/>
              </a:ext>
            </a:extLst>
          </p:cNvPr>
          <p:cNvSpPr/>
          <p:nvPr userDrawn="1"/>
        </p:nvSpPr>
        <p:spPr>
          <a:xfrm>
            <a:off x="10071374" y="5766629"/>
            <a:ext cx="1612433" cy="517487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9567C81-4B0F-14AF-29B7-62B9E8934DBF}"/>
              </a:ext>
            </a:extLst>
          </p:cNvPr>
          <p:cNvSpPr/>
          <p:nvPr userDrawn="1"/>
        </p:nvSpPr>
        <p:spPr>
          <a:xfrm>
            <a:off x="10101192" y="5850900"/>
            <a:ext cx="1028883" cy="30777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Услуги</a:t>
            </a:r>
          </a:p>
        </p:txBody>
      </p:sp>
      <p:sp>
        <p:nvSpPr>
          <p:cNvPr id="39" name="Стрелка: шеврон 38">
            <a:extLst>
              <a:ext uri="{FF2B5EF4-FFF2-40B4-BE49-F238E27FC236}">
                <a16:creationId xmlns:a16="http://schemas.microsoft.com/office/drawing/2014/main" id="{AD51C00D-4FA5-5254-13AD-B63F87802B3D}"/>
              </a:ext>
            </a:extLst>
          </p:cNvPr>
          <p:cNvSpPr/>
          <p:nvPr userDrawn="1"/>
        </p:nvSpPr>
        <p:spPr>
          <a:xfrm>
            <a:off x="11347989" y="5923372"/>
            <a:ext cx="157054" cy="199229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Стрелка: шеврон 39">
            <a:extLst>
              <a:ext uri="{FF2B5EF4-FFF2-40B4-BE49-F238E27FC236}">
                <a16:creationId xmlns:a16="http://schemas.microsoft.com/office/drawing/2014/main" id="{5572D0C9-258B-C336-5F5E-4344360C6A0D}"/>
              </a:ext>
            </a:extLst>
          </p:cNvPr>
          <p:cNvSpPr/>
          <p:nvPr userDrawn="1"/>
        </p:nvSpPr>
        <p:spPr>
          <a:xfrm>
            <a:off x="11205473" y="5923372"/>
            <a:ext cx="157054" cy="199229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52ED66-FD88-40BD-9C99-00BF93C62CF4}" type="datetime1">
              <a:rPr lang="ru-RU" noProof="0" smtClean="0"/>
              <a:t>09.08.2023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1411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670D9-1E9B-419E-A719-ECF13E5905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831" t="8227" r="11826" b="24150"/>
          <a:stretch/>
        </p:blipFill>
        <p:spPr>
          <a:xfrm>
            <a:off x="0" y="636662"/>
            <a:ext cx="12192000" cy="6221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DEBB7B-749B-70E3-2FF1-654A76603A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24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721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BD29B1C-7EDC-A741-2224-9FFA3975EB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" t="7183" r="15735" b="4288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64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9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BBDD07-B0FA-506A-1B17-7CD9A35CC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276" t="14789" r="25536" b="37524"/>
          <a:stretch/>
        </p:blipFill>
        <p:spPr>
          <a:xfrm>
            <a:off x="4070195" y="561163"/>
            <a:ext cx="8121805" cy="62968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90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423C95-72DF-F609-7F14-A9CA0AA2D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" r="44527"/>
          <a:stretch/>
        </p:blipFill>
        <p:spPr>
          <a:xfrm>
            <a:off x="6113779" y="1180992"/>
            <a:ext cx="6078221" cy="6172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3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6A4BC96-0D58-49CD-7DD7-906130AF6B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916" t="25541" r="41198"/>
          <a:stretch/>
        </p:blipFill>
        <p:spPr>
          <a:xfrm>
            <a:off x="6656230" y="0"/>
            <a:ext cx="5535770" cy="50909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D4335AB-75A9-E70E-883F-252E2CFC2F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331556">
            <a:off x="10675703" y="2085037"/>
            <a:ext cx="696559" cy="69373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7F29B0-6E76-09CD-5F0D-DB34B0815DC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331556">
            <a:off x="10572929" y="1506901"/>
            <a:ext cx="921915" cy="87873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4F6E528-131F-D208-F35C-095F89EA4E3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331556">
            <a:off x="8994710" y="2570472"/>
            <a:ext cx="368767" cy="3468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8D03B45-F8EE-A7A5-5D2A-F9975BF0EBD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331556">
            <a:off x="8637685" y="2612852"/>
            <a:ext cx="450715" cy="67060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4152F80-A4F5-934E-AB51-A4C22F01A0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331556">
            <a:off x="8557055" y="2427475"/>
            <a:ext cx="286818" cy="4393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2CD13B-5417-B507-D4A4-9208482F64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9331556">
            <a:off x="8428482" y="1957700"/>
            <a:ext cx="532662" cy="41624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EB4FD34-1141-0B05-F76D-54335A008AD6}"/>
              </a:ext>
            </a:extLst>
          </p:cNvPr>
          <p:cNvGrpSpPr/>
          <p:nvPr userDrawn="1"/>
        </p:nvGrpSpPr>
        <p:grpSpPr>
          <a:xfrm>
            <a:off x="7871504" y="2371085"/>
            <a:ext cx="597571" cy="836141"/>
            <a:chOff x="7888846" y="2513598"/>
            <a:chExt cx="497110" cy="69557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93DE15DD-776D-82BD-8BAF-8A219BBD4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9331556">
              <a:off x="8037678" y="2792930"/>
              <a:ext cx="348278" cy="416241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BE9F953-4478-E03A-BFFA-60E1A71E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9331556">
              <a:off x="7888846" y="2513598"/>
              <a:ext cx="184383" cy="300618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C1E92E6-7468-67DE-F4EB-5B4C1513AF1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9331556">
            <a:off x="7976050" y="1926673"/>
            <a:ext cx="286818" cy="41624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8010F56-6F13-477A-9259-D27C95E15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1348" r="48098"/>
          <a:stretch/>
        </p:blipFill>
        <p:spPr>
          <a:xfrm>
            <a:off x="5994720" y="2133378"/>
            <a:ext cx="2613797" cy="29721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1CF7962-0889-5461-DEAE-B1ABFE86999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48045" y="2121357"/>
            <a:ext cx="653090" cy="1203061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322B7F8-3A52-292A-A662-FD52D3506B82}"/>
              </a:ext>
            </a:extLst>
          </p:cNvPr>
          <p:cNvGrpSpPr/>
          <p:nvPr userDrawn="1"/>
        </p:nvGrpSpPr>
        <p:grpSpPr>
          <a:xfrm>
            <a:off x="9865738" y="2893284"/>
            <a:ext cx="1194629" cy="538686"/>
            <a:chOff x="9402786" y="3253981"/>
            <a:chExt cx="1021548" cy="460640"/>
          </a:xfrm>
        </p:grpSpPr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47601205-86B0-286B-CB43-D173F3333F42}"/>
                </a:ext>
              </a:extLst>
            </p:cNvPr>
            <p:cNvSpPr/>
            <p:nvPr/>
          </p:nvSpPr>
          <p:spPr>
            <a:xfrm>
              <a:off x="9402786" y="3253981"/>
              <a:ext cx="102154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dirty="0">
                  <a:solidFill>
                    <a:prstClr val="black"/>
                  </a:solidFill>
                  <a:latin typeface="Montserrat SemiBold" panose="00000700000000000000" pitchFamily="2" charset="-52"/>
                </a:rPr>
                <a:t>Казахстан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</a:endParaRPr>
            </a:p>
          </p:txBody>
        </p:sp>
        <p:pic>
          <p:nvPicPr>
            <p:cNvPr id="56" name="Рисунок 55" descr="Маркер со сплошной заливкой">
              <a:extLst>
                <a:ext uri="{FF2B5EF4-FFF2-40B4-BE49-F238E27FC236}">
                  <a16:creationId xmlns:a16="http://schemas.microsoft.com/office/drawing/2014/main" id="{AA0F179C-5C11-EE28-E05F-48D0A83B7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778836" y="3438633"/>
              <a:ext cx="275988" cy="275988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803F3D-1AE1-E0E2-F1EC-BEEE0DA276FA}"/>
              </a:ext>
            </a:extLst>
          </p:cNvPr>
          <p:cNvGrpSpPr/>
          <p:nvPr userDrawn="1"/>
        </p:nvGrpSpPr>
        <p:grpSpPr>
          <a:xfrm>
            <a:off x="9295807" y="3377851"/>
            <a:ext cx="1198099" cy="532081"/>
            <a:chOff x="8930938" y="3821906"/>
            <a:chExt cx="1024516" cy="454992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445F5DE-2313-DE3E-5FD0-553F4A1BF140}"/>
                </a:ext>
              </a:extLst>
            </p:cNvPr>
            <p:cNvSpPr/>
            <p:nvPr/>
          </p:nvSpPr>
          <p:spPr>
            <a:xfrm>
              <a:off x="8930938" y="3821906"/>
              <a:ext cx="102451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dirty="0">
                  <a:solidFill>
                    <a:prstClr val="black"/>
                  </a:solidFill>
                  <a:latin typeface="Montserrat SemiBold" panose="00000700000000000000" pitchFamily="2" charset="-52"/>
                </a:rPr>
                <a:t>Узбекистан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</a:endParaRPr>
            </a:p>
          </p:txBody>
        </p:sp>
        <p:pic>
          <p:nvPicPr>
            <p:cNvPr id="59" name="Рисунок 58" descr="Маркер со сплошной заливкой">
              <a:extLst>
                <a:ext uri="{FF2B5EF4-FFF2-40B4-BE49-F238E27FC236}">
                  <a16:creationId xmlns:a16="http://schemas.microsoft.com/office/drawing/2014/main" id="{ACBFBC06-C956-DBC4-6DC3-D12A79428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307223" y="4000910"/>
              <a:ext cx="275988" cy="275988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6031CE3E-2A78-7F72-8981-5218C20258EF}"/>
              </a:ext>
            </a:extLst>
          </p:cNvPr>
          <p:cNvGrpSpPr/>
          <p:nvPr userDrawn="1"/>
        </p:nvGrpSpPr>
        <p:grpSpPr>
          <a:xfrm>
            <a:off x="10443876" y="3415006"/>
            <a:ext cx="1209289" cy="551634"/>
            <a:chOff x="9798205" y="3961763"/>
            <a:chExt cx="1034084" cy="471712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99D2A0C7-8C5B-8E16-63FE-7540D64959E4}"/>
                </a:ext>
              </a:extLst>
            </p:cNvPr>
            <p:cNvSpPr/>
            <p:nvPr/>
          </p:nvSpPr>
          <p:spPr>
            <a:xfrm>
              <a:off x="9798205" y="3961763"/>
              <a:ext cx="103408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dirty="0">
                  <a:solidFill>
                    <a:prstClr val="black"/>
                  </a:solidFill>
                  <a:latin typeface="Montserrat SemiBold" panose="00000700000000000000" pitchFamily="2" charset="-52"/>
                </a:rPr>
                <a:t>Кыргызстан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</a:endParaRPr>
            </a:p>
          </p:txBody>
        </p:sp>
        <p:pic>
          <p:nvPicPr>
            <p:cNvPr id="68" name="Рисунок 67" descr="Маркер со сплошной заливкой">
              <a:extLst>
                <a:ext uri="{FF2B5EF4-FFF2-40B4-BE49-F238E27FC236}">
                  <a16:creationId xmlns:a16="http://schemas.microsoft.com/office/drawing/2014/main" id="{9122A31A-4625-7FD5-2B34-359A14A26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171044" y="4157487"/>
              <a:ext cx="275988" cy="275988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95FE800C-9C34-4F49-649E-8DA0DC80CD7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19061406">
            <a:off x="9531727" y="2496616"/>
            <a:ext cx="382478" cy="46925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5C987D8-77B5-5870-8245-C3C484298C86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802763">
            <a:off x="9534957" y="1859107"/>
            <a:ext cx="490495" cy="67216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35DE676-3195-055F-1A6C-EC2172DF14D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C89EB15-A807-1396-96A4-A3AC91601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55057"/>
          <a:stretch/>
        </p:blipFill>
        <p:spPr>
          <a:xfrm>
            <a:off x="8793973" y="2145798"/>
            <a:ext cx="2910651" cy="293625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BBEB05B-47AF-F0BD-58D4-F42EA67C2F43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015261" y="979680"/>
            <a:ext cx="697197" cy="123594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DF3422-083D-0140-3CA7-B056052F9C40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080725" y="3634993"/>
            <a:ext cx="205434" cy="1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5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AD3ADD-92CB-437A-910A-EFBD3278A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776" y="6183032"/>
            <a:ext cx="829204" cy="269314"/>
          </a:xfrm>
          <a:prstGeom prst="rect">
            <a:avLst/>
          </a:prstGeom>
        </p:spPr>
      </p:pic>
      <p:sp>
        <p:nvSpPr>
          <p:cNvPr id="4" name="Номер слайда 8">
            <a:extLst>
              <a:ext uri="{FF2B5EF4-FFF2-40B4-BE49-F238E27FC236}">
                <a16:creationId xmlns:a16="http://schemas.microsoft.com/office/drawing/2014/main" id="{DCBC01A6-55B5-444D-AB79-DA1EF46EA208}"/>
              </a:ext>
            </a:extLst>
          </p:cNvPr>
          <p:cNvSpPr txBox="1">
            <a:spLocks/>
          </p:cNvSpPr>
          <p:nvPr userDrawn="1"/>
        </p:nvSpPr>
        <p:spPr>
          <a:xfrm>
            <a:off x="9076334" y="62523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6F86A3E-9370-4CD0-BF70-6A8256CDF9E9}" type="slidenum">
              <a:rPr lang="ru-RU" sz="1400" smtClean="0">
                <a:solidFill>
                  <a:schemeClr val="bg1">
                    <a:lumMod val="50000"/>
                  </a:schemeClr>
                </a:solidFill>
                <a:latin typeface="Mont" panose="00000700000000000000" pitchFamily="2" charset="0"/>
              </a:rPr>
              <a:pPr algn="r"/>
              <a:t>‹#›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Mont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57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3B511-B5BE-5CE5-C429-CAD9B8284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2602" b="21455"/>
          <a:stretch/>
        </p:blipFill>
        <p:spPr>
          <a:xfrm rot="10800000">
            <a:off x="5816828" y="-1"/>
            <a:ext cx="5858612" cy="68580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385459-8991-374D-91BF-61AEFB2827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90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3B511-B5BE-5CE5-C429-CAD9B8284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35" t="22602" b="21455"/>
          <a:stretch/>
        </p:blipFill>
        <p:spPr>
          <a:xfrm rot="10800000">
            <a:off x="8092992" y="-2"/>
            <a:ext cx="4099008" cy="68580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385459-8991-374D-91BF-61AEFB2827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62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7079F1-0F26-5FC0-49F0-2B8BE0818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2506" b="21609"/>
          <a:stretch/>
        </p:blipFill>
        <p:spPr>
          <a:xfrm>
            <a:off x="9760225" y="1481959"/>
            <a:ext cx="2431775" cy="5376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8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D27FA7-D803-CEF9-1429-FAC5ABF6E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004" t="37118" r="54961" b="18771"/>
          <a:stretch/>
        </p:blipFill>
        <p:spPr>
          <a:xfrm>
            <a:off x="6425514" y="-1"/>
            <a:ext cx="5766487" cy="6858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886" y="690023"/>
            <a:ext cx="1870263" cy="60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31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7887A-0A1A-D645-73F0-1687FE6F9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" r="44527"/>
          <a:stretch/>
        </p:blipFill>
        <p:spPr>
          <a:xfrm>
            <a:off x="5899321" y="685647"/>
            <a:ext cx="6292679" cy="63901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80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9D7D7-B455-469E-801C-6B6A0A2931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" b="-1"/>
          <a:stretch/>
        </p:blipFill>
        <p:spPr>
          <a:xfrm>
            <a:off x="4711" y="0"/>
            <a:ext cx="1218728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BE05B5-F698-4218-A94C-C39BFB44302E}"/>
              </a:ext>
            </a:extLst>
          </p:cNvPr>
          <p:cNvSpPr/>
          <p:nvPr userDrawn="1"/>
        </p:nvSpPr>
        <p:spPr>
          <a:xfrm>
            <a:off x="0" y="1944303"/>
            <a:ext cx="12192000" cy="491369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B1F360-861F-4CC9-A45E-D0AE92F02DF1}"/>
              </a:ext>
            </a:extLst>
          </p:cNvPr>
          <p:cNvSpPr>
            <a:spLocks/>
          </p:cNvSpPr>
          <p:nvPr userDrawn="1"/>
        </p:nvSpPr>
        <p:spPr>
          <a:xfrm>
            <a:off x="2827176" y="5673146"/>
            <a:ext cx="1007706" cy="8023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B4019A-5844-4189-9FAE-3D5EB1C616D4}"/>
              </a:ext>
            </a:extLst>
          </p:cNvPr>
          <p:cNvSpPr>
            <a:spLocks/>
          </p:cNvSpPr>
          <p:nvPr userDrawn="1"/>
        </p:nvSpPr>
        <p:spPr>
          <a:xfrm>
            <a:off x="551913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507103-A5D5-4D31-A663-AE33446F5E65}"/>
              </a:ext>
            </a:extLst>
          </p:cNvPr>
          <p:cNvSpPr>
            <a:spLocks/>
          </p:cNvSpPr>
          <p:nvPr userDrawn="1"/>
        </p:nvSpPr>
        <p:spPr>
          <a:xfrm>
            <a:off x="10783589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CA849A-C2CC-5E5E-87F3-DED96AB73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56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B1F360-861F-4CC9-A45E-D0AE92F02DF1}"/>
              </a:ext>
            </a:extLst>
          </p:cNvPr>
          <p:cNvSpPr>
            <a:spLocks/>
          </p:cNvSpPr>
          <p:nvPr userDrawn="1"/>
        </p:nvSpPr>
        <p:spPr>
          <a:xfrm>
            <a:off x="2827176" y="5673146"/>
            <a:ext cx="1007706" cy="8023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B4019A-5844-4189-9FAE-3D5EB1C616D4}"/>
              </a:ext>
            </a:extLst>
          </p:cNvPr>
          <p:cNvSpPr>
            <a:spLocks/>
          </p:cNvSpPr>
          <p:nvPr userDrawn="1"/>
        </p:nvSpPr>
        <p:spPr>
          <a:xfrm>
            <a:off x="551913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507103-A5D5-4D31-A663-AE33446F5E65}"/>
              </a:ext>
            </a:extLst>
          </p:cNvPr>
          <p:cNvSpPr>
            <a:spLocks/>
          </p:cNvSpPr>
          <p:nvPr userDrawn="1"/>
        </p:nvSpPr>
        <p:spPr>
          <a:xfrm>
            <a:off x="10783589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CA849A-C2CC-5E5E-87F3-DED96AB73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1C94C2-25A1-CA7B-2816-C9952052B286}"/>
              </a:ext>
            </a:extLst>
          </p:cNvPr>
          <p:cNvSpPr/>
          <p:nvPr userDrawn="1"/>
        </p:nvSpPr>
        <p:spPr>
          <a:xfrm>
            <a:off x="0" y="1323893"/>
            <a:ext cx="8255977" cy="966915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47F2E18-4155-8E99-8E4D-8DC2CE27FA95}"/>
              </a:ext>
            </a:extLst>
          </p:cNvPr>
          <p:cNvSpPr/>
          <p:nvPr userDrawn="1"/>
        </p:nvSpPr>
        <p:spPr>
          <a:xfrm>
            <a:off x="8149380" y="1323892"/>
            <a:ext cx="110889" cy="966915"/>
          </a:xfrm>
          <a:prstGeom prst="rect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8CA6E4-5446-05C0-8FDD-EEDEDD80AF38}"/>
              </a:ext>
            </a:extLst>
          </p:cNvPr>
          <p:cNvSpPr txBox="1"/>
          <p:nvPr userDrawn="1"/>
        </p:nvSpPr>
        <p:spPr>
          <a:xfrm>
            <a:off x="684355" y="540311"/>
            <a:ext cx="9018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</a:rPr>
              <a:t>Заказная разработка программного обеспечения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7FA10F-DBE2-D014-7B08-7CF4FFDA98B5}"/>
              </a:ext>
            </a:extLst>
          </p:cNvPr>
          <p:cNvSpPr/>
          <p:nvPr userDrawn="1"/>
        </p:nvSpPr>
        <p:spPr>
          <a:xfrm>
            <a:off x="705501" y="1537754"/>
            <a:ext cx="7550476" cy="4894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dirty="0">
                <a:latin typeface="Montserrat Medium" panose="00000600000000000000" pitchFamily="2" charset="-52"/>
                <a:cs typeface="Arial" panose="020B0604020202020204" pitchFamily="34" charset="0"/>
              </a:rPr>
              <a:t>Мы любим и умеем разрабатывать информационные системы -</a:t>
            </a:r>
          </a:p>
          <a:p>
            <a:pPr>
              <a:lnSpc>
                <a:spcPts val="1600"/>
              </a:lnSpc>
            </a:pPr>
            <a:r>
              <a:rPr lang="ru-RU" sz="1200" dirty="0">
                <a:latin typeface="Montserrat Medium" panose="00000600000000000000" pitchFamily="2" charset="-52"/>
                <a:cs typeface="Arial" panose="020B0604020202020204" pitchFamily="34" charset="0"/>
              </a:rPr>
              <a:t>от легковесных прототипов до нагрузок в сотни тысяч транзакций в секунду.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45916-B4F1-BC60-C9A4-8512FF52E24A}"/>
              </a:ext>
            </a:extLst>
          </p:cNvPr>
          <p:cNvSpPr txBox="1"/>
          <p:nvPr userDrawn="1"/>
        </p:nvSpPr>
        <p:spPr>
          <a:xfrm>
            <a:off x="705501" y="389132"/>
            <a:ext cx="28547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-52"/>
              </a:rPr>
              <a:t>Технологии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E982B28-B93B-F552-B653-15E439D4D00C}"/>
              </a:ext>
            </a:extLst>
          </p:cNvPr>
          <p:cNvSpPr/>
          <p:nvPr userDrawn="1"/>
        </p:nvSpPr>
        <p:spPr>
          <a:xfrm>
            <a:off x="705501" y="2615987"/>
            <a:ext cx="1693092" cy="353943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ru-RU" sz="1700" b="1" u="sng" dirty="0">
                <a:latin typeface="Montserrat" pitchFamily="2" charset="-52"/>
                <a:cs typeface="Arial" panose="020B0604020202020204" pitchFamily="34" charset="0"/>
              </a:rPr>
              <a:t>Технологии</a:t>
            </a:r>
            <a:r>
              <a:rPr lang="en-US" sz="1700" b="1" u="sng" dirty="0">
                <a:latin typeface="Montserrat" pitchFamily="2" charset="-52"/>
                <a:cs typeface="Arial" panose="020B0604020202020204" pitchFamily="34" charset="0"/>
              </a:rPr>
              <a:t>*</a:t>
            </a:r>
            <a:endParaRPr lang="ru-RU" sz="1700" b="1" u="sng" dirty="0">
              <a:latin typeface="Montserrat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25AEAF-3E8E-3D9D-BD60-830577C01083}"/>
              </a:ext>
            </a:extLst>
          </p:cNvPr>
          <p:cNvSpPr/>
          <p:nvPr userDrawn="1"/>
        </p:nvSpPr>
        <p:spPr>
          <a:xfrm>
            <a:off x="705501" y="2971332"/>
            <a:ext cx="2158278" cy="158908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Фронт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Бэк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Мобильная разработка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СУБД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Интеграции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148D034F-4888-F363-7EBD-1D85349488BF}"/>
              </a:ext>
            </a:extLst>
          </p:cNvPr>
          <p:cNvSpPr/>
          <p:nvPr userDrawn="1"/>
        </p:nvSpPr>
        <p:spPr>
          <a:xfrm>
            <a:off x="705501" y="4755515"/>
            <a:ext cx="6775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Montserrat" panose="00000500000000000000" pitchFamily="2" charset="-52"/>
                <a:cs typeface="Arial" panose="020B0604020202020204" pitchFamily="34" charset="0"/>
              </a:rPr>
              <a:t>* - примеры ключевых технологий, которые мы используем в своей работе каждый день. Мы знаем намного больше </a:t>
            </a:r>
            <a:r>
              <a:rPr lang="ru-RU" sz="800" dirty="0">
                <a:latin typeface="Montserrat" panose="00000500000000000000" pitchFamily="2" charset="-52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en-RU" sz="800" dirty="0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738C7C68-E5C0-A1A9-9FFC-CA7CC4C1BC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71" y="5820778"/>
            <a:ext cx="701864" cy="56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459B9-9B6D-425C-E291-6CD8331849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8" y="5996016"/>
            <a:ext cx="1264114" cy="2096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8413D93-A426-3DD0-CD1D-09FC0246C0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30" y="5987300"/>
            <a:ext cx="1113516" cy="224097"/>
          </a:xfrm>
          <a:prstGeom prst="rect">
            <a:avLst/>
          </a:prstGeom>
        </p:spPr>
      </p:pic>
      <p:pic>
        <p:nvPicPr>
          <p:cNvPr id="23" name="Рисунок 23">
            <a:extLst>
              <a:ext uri="{FF2B5EF4-FFF2-40B4-BE49-F238E27FC236}">
                <a16:creationId xmlns:a16="http://schemas.microsoft.com/office/drawing/2014/main" id="{87D8CDBF-30EC-978E-68B0-38AF146E03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12" y="5952919"/>
            <a:ext cx="624934" cy="22409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83BD8B-DF59-C07B-68A5-C0E5EE091F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5" b="29068"/>
          <a:stretch/>
        </p:blipFill>
        <p:spPr bwMode="auto">
          <a:xfrm>
            <a:off x="6974574" y="5767304"/>
            <a:ext cx="145877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DD8A10B-1CBA-E8F2-4F4C-68EBD728EA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01" y="5857992"/>
            <a:ext cx="916444" cy="4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43919A-0A4F-01EF-14CD-85B53761AAAE}"/>
              </a:ext>
            </a:extLst>
          </p:cNvPr>
          <p:cNvSpPr/>
          <p:nvPr userDrawn="1"/>
        </p:nvSpPr>
        <p:spPr>
          <a:xfrm>
            <a:off x="705501" y="5362298"/>
            <a:ext cx="2610010" cy="363176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ru-RU" sz="1700" b="1" u="sng" dirty="0">
                <a:latin typeface="Montserrat" pitchFamily="2" charset="-52"/>
                <a:cs typeface="Arial" panose="020B0604020202020204" pitchFamily="34" charset="0"/>
              </a:rPr>
              <a:t>Ключевые клиенты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C79CD67-849F-C775-E992-D4C36BEC1CCC}"/>
              </a:ext>
            </a:extLst>
          </p:cNvPr>
          <p:cNvSpPr/>
          <p:nvPr userDrawn="1"/>
        </p:nvSpPr>
        <p:spPr>
          <a:xfrm>
            <a:off x="2992654" y="2971332"/>
            <a:ext cx="8528352" cy="158908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React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Vue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Angular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JavaScript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TypeScript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.NET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PHP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Spring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Java,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.NET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PHP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Python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C++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Android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iOS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кросс-платформенная разработка (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Flutter, React Native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)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PWA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PostgreSQL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Oracle RDBMS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MS SQL Server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MongoDB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Cassandra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Apache Ignite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Redis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Apache Kafka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RabbitMQ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8" name="Равнобедренный треугольник 27">
            <a:extLst>
              <a:ext uri="{FF2B5EF4-FFF2-40B4-BE49-F238E27FC236}">
                <a16:creationId xmlns:a16="http://schemas.microsoft.com/office/drawing/2014/main" id="{A9EDA4A0-5C01-3D15-E1F3-B609AF4F8985}"/>
              </a:ext>
            </a:extLst>
          </p:cNvPr>
          <p:cNvSpPr/>
          <p:nvPr userDrawn="1"/>
        </p:nvSpPr>
        <p:spPr>
          <a:xfrm rot="5400000">
            <a:off x="2735921" y="3153631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58A111F-A271-7B66-0BB0-0DAD473675E1}"/>
              </a:ext>
            </a:extLst>
          </p:cNvPr>
          <p:cNvCxnSpPr>
            <a:cxnSpLocks/>
          </p:cNvCxnSpPr>
          <p:nvPr userDrawn="1"/>
        </p:nvCxnSpPr>
        <p:spPr>
          <a:xfrm>
            <a:off x="2992654" y="3368390"/>
            <a:ext cx="5180921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08922AB-3212-8889-5FEA-E88C9F7323EB}"/>
              </a:ext>
            </a:extLst>
          </p:cNvPr>
          <p:cNvCxnSpPr>
            <a:cxnSpLocks/>
          </p:cNvCxnSpPr>
          <p:nvPr userDrawn="1"/>
        </p:nvCxnSpPr>
        <p:spPr>
          <a:xfrm>
            <a:off x="2992654" y="3667155"/>
            <a:ext cx="6312604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C646C7F-AD9B-D395-9AFC-0D31620E7AD6}"/>
              </a:ext>
            </a:extLst>
          </p:cNvPr>
          <p:cNvCxnSpPr>
            <a:cxnSpLocks/>
          </p:cNvCxnSpPr>
          <p:nvPr userDrawn="1"/>
        </p:nvCxnSpPr>
        <p:spPr>
          <a:xfrm>
            <a:off x="2992654" y="3984026"/>
            <a:ext cx="7547423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7B36DAA-EEBC-F5B6-EE92-D30556DB2C99}"/>
              </a:ext>
            </a:extLst>
          </p:cNvPr>
          <p:cNvCxnSpPr>
            <a:cxnSpLocks/>
          </p:cNvCxnSpPr>
          <p:nvPr userDrawn="1"/>
        </p:nvCxnSpPr>
        <p:spPr>
          <a:xfrm>
            <a:off x="2992654" y="4282791"/>
            <a:ext cx="7547423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94A1307A-E4E1-A278-1331-1E33D03C353D}"/>
              </a:ext>
            </a:extLst>
          </p:cNvPr>
          <p:cNvSpPr/>
          <p:nvPr userDrawn="1"/>
        </p:nvSpPr>
        <p:spPr>
          <a:xfrm rot="5400000">
            <a:off x="2735921" y="3466498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687FFBE9-E9E3-9B22-F740-990783796CD4}"/>
              </a:ext>
            </a:extLst>
          </p:cNvPr>
          <p:cNvSpPr/>
          <p:nvPr userDrawn="1"/>
        </p:nvSpPr>
        <p:spPr>
          <a:xfrm rot="5400000">
            <a:off x="2735921" y="3774760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7280F1C8-D006-4B2C-A2D3-4A4BA5D2AFAB}"/>
              </a:ext>
            </a:extLst>
          </p:cNvPr>
          <p:cNvSpPr/>
          <p:nvPr userDrawn="1"/>
        </p:nvSpPr>
        <p:spPr>
          <a:xfrm rot="5400000">
            <a:off x="2735921" y="4082729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9080C1F0-3670-8E13-4977-A78831DF3E9E}"/>
              </a:ext>
            </a:extLst>
          </p:cNvPr>
          <p:cNvSpPr/>
          <p:nvPr userDrawn="1"/>
        </p:nvSpPr>
        <p:spPr>
          <a:xfrm rot="5400000">
            <a:off x="2735921" y="4390991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9E9991B-15B3-8F1A-AA46-010BE545140B}"/>
              </a:ext>
            </a:extLst>
          </p:cNvPr>
          <p:cNvSpPr/>
          <p:nvPr userDrawn="1"/>
        </p:nvSpPr>
        <p:spPr>
          <a:xfrm>
            <a:off x="10071374" y="5766629"/>
            <a:ext cx="1612433" cy="517487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9567C81-4B0F-14AF-29B7-62B9E8934DBF}"/>
              </a:ext>
            </a:extLst>
          </p:cNvPr>
          <p:cNvSpPr/>
          <p:nvPr userDrawn="1"/>
        </p:nvSpPr>
        <p:spPr>
          <a:xfrm>
            <a:off x="10101192" y="5850900"/>
            <a:ext cx="1028883" cy="30777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Услуги</a:t>
            </a:r>
          </a:p>
        </p:txBody>
      </p:sp>
      <p:sp>
        <p:nvSpPr>
          <p:cNvPr id="39" name="Стрелка: шеврон 38">
            <a:extLst>
              <a:ext uri="{FF2B5EF4-FFF2-40B4-BE49-F238E27FC236}">
                <a16:creationId xmlns:a16="http://schemas.microsoft.com/office/drawing/2014/main" id="{AD51C00D-4FA5-5254-13AD-B63F87802B3D}"/>
              </a:ext>
            </a:extLst>
          </p:cNvPr>
          <p:cNvSpPr/>
          <p:nvPr userDrawn="1"/>
        </p:nvSpPr>
        <p:spPr>
          <a:xfrm>
            <a:off x="11347989" y="5923372"/>
            <a:ext cx="157054" cy="199229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Стрелка: шеврон 39">
            <a:extLst>
              <a:ext uri="{FF2B5EF4-FFF2-40B4-BE49-F238E27FC236}">
                <a16:creationId xmlns:a16="http://schemas.microsoft.com/office/drawing/2014/main" id="{5572D0C9-258B-C336-5F5E-4344360C6A0D}"/>
              </a:ext>
            </a:extLst>
          </p:cNvPr>
          <p:cNvSpPr/>
          <p:nvPr userDrawn="1"/>
        </p:nvSpPr>
        <p:spPr>
          <a:xfrm>
            <a:off x="11205473" y="5923372"/>
            <a:ext cx="157054" cy="199229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94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52ED66-FD88-40BD-9C99-00BF93C62CF4}" type="datetime1">
              <a:rPr lang="ru-RU" noProof="0" smtClean="0"/>
              <a:t>09.08.2023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96328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C670D9-1E9B-419E-A719-ECF13E5905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831" t="8227" r="11826" b="24150"/>
          <a:stretch/>
        </p:blipFill>
        <p:spPr>
          <a:xfrm>
            <a:off x="0" y="636662"/>
            <a:ext cx="12192000" cy="62213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DEBB7B-749B-70E3-2FF1-654A76603A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03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8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AD3ADD-92CB-437A-910A-EFBD3278AC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776" y="6183032"/>
            <a:ext cx="829204" cy="269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BD0DCC-3407-409A-8529-EA6DCE09B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44657" b="35979"/>
          <a:stretch/>
        </p:blipFill>
        <p:spPr>
          <a:xfrm>
            <a:off x="10318042" y="4660900"/>
            <a:ext cx="1873958" cy="2197100"/>
          </a:xfrm>
          <a:prstGeom prst="rect">
            <a:avLst/>
          </a:prstGeom>
        </p:spPr>
      </p:pic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069A5FE8-E0E6-48E1-8933-D8C841970A77}"/>
              </a:ext>
            </a:extLst>
          </p:cNvPr>
          <p:cNvSpPr txBox="1">
            <a:spLocks/>
          </p:cNvSpPr>
          <p:nvPr userDrawn="1"/>
        </p:nvSpPr>
        <p:spPr>
          <a:xfrm>
            <a:off x="9076334" y="62523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6F86A3E-9370-4CD0-BF70-6A8256CDF9E9}" type="slidenum">
              <a:rPr lang="ru-RU" sz="1400" smtClean="0">
                <a:solidFill>
                  <a:schemeClr val="bg1">
                    <a:lumMod val="50000"/>
                  </a:schemeClr>
                </a:solidFill>
                <a:latin typeface="Mont" panose="00000700000000000000" pitchFamily="2" charset="0"/>
              </a:rPr>
              <a:pPr algn="r"/>
              <a:t>‹#›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Mont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13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BBDD07-B0FA-506A-1B17-7CD9A35CC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276" t="14789" r="25536" b="37524"/>
          <a:stretch/>
        </p:blipFill>
        <p:spPr>
          <a:xfrm>
            <a:off x="4070195" y="561163"/>
            <a:ext cx="8121805" cy="62968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60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423C95-72DF-F609-7F14-A9CA0AA2D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" r="44527"/>
          <a:stretch/>
        </p:blipFill>
        <p:spPr>
          <a:xfrm>
            <a:off x="6113779" y="1180992"/>
            <a:ext cx="6078221" cy="6172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67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6A4BC96-0D58-49CD-7DD7-906130AF6B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916" t="25541" r="41198"/>
          <a:stretch/>
        </p:blipFill>
        <p:spPr>
          <a:xfrm>
            <a:off x="6656230" y="0"/>
            <a:ext cx="5535770" cy="509093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D4335AB-75A9-E70E-883F-252E2CFC2F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331556">
            <a:off x="10675703" y="2085037"/>
            <a:ext cx="696559" cy="69373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7F29B0-6E76-09CD-5F0D-DB34B0815DC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331556">
            <a:off x="10572929" y="1506901"/>
            <a:ext cx="921915" cy="87873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4F6E528-131F-D208-F35C-095F89EA4E3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331556">
            <a:off x="8994710" y="2570472"/>
            <a:ext cx="368767" cy="34686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8D03B45-F8EE-A7A5-5D2A-F9975BF0EBD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9331556">
            <a:off x="8637685" y="2612852"/>
            <a:ext cx="450715" cy="67060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4152F80-A4F5-934E-AB51-A4C22F01A0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9331556">
            <a:off x="8557055" y="2427475"/>
            <a:ext cx="286818" cy="4393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2CD13B-5417-B507-D4A4-9208482F64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9331556">
            <a:off x="8428482" y="1957700"/>
            <a:ext cx="532662" cy="41624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EB4FD34-1141-0B05-F76D-54335A008AD6}"/>
              </a:ext>
            </a:extLst>
          </p:cNvPr>
          <p:cNvGrpSpPr/>
          <p:nvPr userDrawn="1"/>
        </p:nvGrpSpPr>
        <p:grpSpPr>
          <a:xfrm>
            <a:off x="7871504" y="2371085"/>
            <a:ext cx="597571" cy="836141"/>
            <a:chOff x="7888846" y="2513598"/>
            <a:chExt cx="497110" cy="69557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93DE15DD-776D-82BD-8BAF-8A219BBD4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9331556">
              <a:off x="8037678" y="2792930"/>
              <a:ext cx="348278" cy="416241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BE9F953-4478-E03A-BFFA-60E1A71E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9331556">
              <a:off x="7888846" y="2513598"/>
              <a:ext cx="184383" cy="300618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C1E92E6-7468-67DE-F4EB-5B4C1513AF1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rot="19331556">
            <a:off x="7976050" y="1926673"/>
            <a:ext cx="286818" cy="41624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48010F56-6F13-477A-9259-D27C95E15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11348" r="48098"/>
          <a:stretch/>
        </p:blipFill>
        <p:spPr>
          <a:xfrm>
            <a:off x="5994720" y="2133378"/>
            <a:ext cx="2613797" cy="29721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1CF7962-0889-5461-DEAE-B1ABFE86999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48045" y="2121357"/>
            <a:ext cx="653090" cy="1203061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3322B7F8-3A52-292A-A662-FD52D3506B82}"/>
              </a:ext>
            </a:extLst>
          </p:cNvPr>
          <p:cNvGrpSpPr/>
          <p:nvPr userDrawn="1"/>
        </p:nvGrpSpPr>
        <p:grpSpPr>
          <a:xfrm>
            <a:off x="9865738" y="2893284"/>
            <a:ext cx="1194629" cy="538686"/>
            <a:chOff x="9402786" y="3253981"/>
            <a:chExt cx="1021548" cy="460640"/>
          </a:xfrm>
        </p:grpSpPr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47601205-86B0-286B-CB43-D173F3333F42}"/>
                </a:ext>
              </a:extLst>
            </p:cNvPr>
            <p:cNvSpPr/>
            <p:nvPr/>
          </p:nvSpPr>
          <p:spPr>
            <a:xfrm>
              <a:off x="9402786" y="3253981"/>
              <a:ext cx="102154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dirty="0">
                  <a:solidFill>
                    <a:prstClr val="black"/>
                  </a:solidFill>
                  <a:latin typeface="Montserrat SemiBold" panose="00000700000000000000" pitchFamily="2" charset="-52"/>
                </a:rPr>
                <a:t>Казахстан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</a:endParaRPr>
            </a:p>
          </p:txBody>
        </p:sp>
        <p:pic>
          <p:nvPicPr>
            <p:cNvPr id="56" name="Рисунок 55" descr="Маркер со сплошной заливкой">
              <a:extLst>
                <a:ext uri="{FF2B5EF4-FFF2-40B4-BE49-F238E27FC236}">
                  <a16:creationId xmlns:a16="http://schemas.microsoft.com/office/drawing/2014/main" id="{AA0F179C-5C11-EE28-E05F-48D0A83B7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778836" y="3438633"/>
              <a:ext cx="275988" cy="275988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803F3D-1AE1-E0E2-F1EC-BEEE0DA276FA}"/>
              </a:ext>
            </a:extLst>
          </p:cNvPr>
          <p:cNvGrpSpPr/>
          <p:nvPr userDrawn="1"/>
        </p:nvGrpSpPr>
        <p:grpSpPr>
          <a:xfrm>
            <a:off x="9295807" y="3377851"/>
            <a:ext cx="1198099" cy="532081"/>
            <a:chOff x="8930938" y="3821906"/>
            <a:chExt cx="1024516" cy="454992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445F5DE-2313-DE3E-5FD0-553F4A1BF140}"/>
                </a:ext>
              </a:extLst>
            </p:cNvPr>
            <p:cNvSpPr/>
            <p:nvPr/>
          </p:nvSpPr>
          <p:spPr>
            <a:xfrm>
              <a:off x="8930938" y="3821906"/>
              <a:ext cx="102451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dirty="0">
                  <a:solidFill>
                    <a:prstClr val="black"/>
                  </a:solidFill>
                  <a:latin typeface="Montserrat SemiBold" panose="00000700000000000000" pitchFamily="2" charset="-52"/>
                </a:rPr>
                <a:t>Узбекистан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</a:endParaRPr>
            </a:p>
          </p:txBody>
        </p:sp>
        <p:pic>
          <p:nvPicPr>
            <p:cNvPr id="59" name="Рисунок 58" descr="Маркер со сплошной заливкой">
              <a:extLst>
                <a:ext uri="{FF2B5EF4-FFF2-40B4-BE49-F238E27FC236}">
                  <a16:creationId xmlns:a16="http://schemas.microsoft.com/office/drawing/2014/main" id="{ACBFBC06-C956-DBC4-6DC3-D12A79428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9307223" y="4000910"/>
              <a:ext cx="275988" cy="275988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6031CE3E-2A78-7F72-8981-5218C20258EF}"/>
              </a:ext>
            </a:extLst>
          </p:cNvPr>
          <p:cNvGrpSpPr/>
          <p:nvPr userDrawn="1"/>
        </p:nvGrpSpPr>
        <p:grpSpPr>
          <a:xfrm>
            <a:off x="10443876" y="3415006"/>
            <a:ext cx="1209289" cy="551634"/>
            <a:chOff x="9798205" y="3961763"/>
            <a:chExt cx="1034084" cy="471712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99D2A0C7-8C5B-8E16-63FE-7540D64959E4}"/>
                </a:ext>
              </a:extLst>
            </p:cNvPr>
            <p:cNvSpPr/>
            <p:nvPr/>
          </p:nvSpPr>
          <p:spPr>
            <a:xfrm>
              <a:off x="9798205" y="3961763"/>
              <a:ext cx="103408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900" dirty="0">
                  <a:solidFill>
                    <a:prstClr val="black"/>
                  </a:solidFill>
                  <a:latin typeface="Montserrat SemiBold" panose="00000700000000000000" pitchFamily="2" charset="-52"/>
                </a:rPr>
                <a:t>Кыргызстан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SemiBold" panose="00000700000000000000" pitchFamily="2" charset="-52"/>
              </a:endParaRPr>
            </a:p>
          </p:txBody>
        </p:sp>
        <p:pic>
          <p:nvPicPr>
            <p:cNvPr id="68" name="Рисунок 67" descr="Маркер со сплошной заливкой">
              <a:extLst>
                <a:ext uri="{FF2B5EF4-FFF2-40B4-BE49-F238E27FC236}">
                  <a16:creationId xmlns:a16="http://schemas.microsoft.com/office/drawing/2014/main" id="{9122A31A-4625-7FD5-2B34-359A14A26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10171044" y="4157487"/>
              <a:ext cx="275988" cy="275988"/>
            </a:xfrm>
            <a:prstGeom prst="rect">
              <a:avLst/>
            </a:prstGeom>
          </p:spPr>
        </p:pic>
      </p:grp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95FE800C-9C34-4F49-649E-8DA0DC80CD7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19061406">
            <a:off x="9531727" y="2496616"/>
            <a:ext cx="382478" cy="469259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5C987D8-77B5-5870-8245-C3C484298C86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802763">
            <a:off x="9534957" y="1859107"/>
            <a:ext cx="490495" cy="67216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35DE676-3195-055F-1A6C-EC2172DF14D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C89EB15-A807-1396-96A4-A3AC916011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55057"/>
          <a:stretch/>
        </p:blipFill>
        <p:spPr>
          <a:xfrm>
            <a:off x="8793973" y="2145798"/>
            <a:ext cx="2910651" cy="293625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BBEB05B-47AF-F0BD-58D4-F42EA67C2F43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015261" y="979680"/>
            <a:ext cx="697197" cy="123594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DF3422-083D-0140-3CA7-B056052F9C40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080725" y="3634993"/>
            <a:ext cx="205434" cy="12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85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3B511-B5BE-5CE5-C429-CAD9B8284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2602" b="21455"/>
          <a:stretch/>
        </p:blipFill>
        <p:spPr>
          <a:xfrm rot="10800000">
            <a:off x="5816828" y="-1"/>
            <a:ext cx="5858612" cy="68580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385459-8991-374D-91BF-61AEFB2827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21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3B511-B5BE-5CE5-C429-CAD9B8284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35" t="22602" b="21455"/>
          <a:stretch/>
        </p:blipFill>
        <p:spPr>
          <a:xfrm rot="10800000">
            <a:off x="8092992" y="-2"/>
            <a:ext cx="4099008" cy="68580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385459-8991-374D-91BF-61AEFB2827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72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7079F1-0F26-5FC0-49F0-2B8BE0818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2506" b="21609"/>
          <a:stretch/>
        </p:blipFill>
        <p:spPr>
          <a:xfrm>
            <a:off x="9760225" y="1481959"/>
            <a:ext cx="2431775" cy="5376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613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D27FA7-D803-CEF9-1429-FAC5ABF6E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004" t="37118" r="54961" b="18771"/>
          <a:stretch/>
        </p:blipFill>
        <p:spPr>
          <a:xfrm>
            <a:off x="6425514" y="-1"/>
            <a:ext cx="5766487" cy="6858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886" y="690023"/>
            <a:ext cx="1870263" cy="60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45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7887A-0A1A-D645-73F0-1687FE6F9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" r="44527"/>
          <a:stretch/>
        </p:blipFill>
        <p:spPr>
          <a:xfrm>
            <a:off x="5899321" y="685647"/>
            <a:ext cx="6292679" cy="63901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3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9D7D7-B455-469E-801C-6B6A0A2931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" b="-1"/>
          <a:stretch/>
        </p:blipFill>
        <p:spPr>
          <a:xfrm>
            <a:off x="4711" y="0"/>
            <a:ext cx="1218728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BE05B5-F698-4218-A94C-C39BFB44302E}"/>
              </a:ext>
            </a:extLst>
          </p:cNvPr>
          <p:cNvSpPr/>
          <p:nvPr userDrawn="1"/>
        </p:nvSpPr>
        <p:spPr>
          <a:xfrm>
            <a:off x="0" y="1944303"/>
            <a:ext cx="12192000" cy="491369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B1F360-861F-4CC9-A45E-D0AE92F02DF1}"/>
              </a:ext>
            </a:extLst>
          </p:cNvPr>
          <p:cNvSpPr>
            <a:spLocks/>
          </p:cNvSpPr>
          <p:nvPr userDrawn="1"/>
        </p:nvSpPr>
        <p:spPr>
          <a:xfrm>
            <a:off x="2827176" y="5673146"/>
            <a:ext cx="1007706" cy="8023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B4019A-5844-4189-9FAE-3D5EB1C616D4}"/>
              </a:ext>
            </a:extLst>
          </p:cNvPr>
          <p:cNvSpPr>
            <a:spLocks/>
          </p:cNvSpPr>
          <p:nvPr userDrawn="1"/>
        </p:nvSpPr>
        <p:spPr>
          <a:xfrm>
            <a:off x="551913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507103-A5D5-4D31-A663-AE33446F5E65}"/>
              </a:ext>
            </a:extLst>
          </p:cNvPr>
          <p:cNvSpPr>
            <a:spLocks/>
          </p:cNvSpPr>
          <p:nvPr userDrawn="1"/>
        </p:nvSpPr>
        <p:spPr>
          <a:xfrm>
            <a:off x="10783589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CA849A-C2CC-5E5E-87F3-DED96AB73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55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B1F360-861F-4CC9-A45E-D0AE92F02DF1}"/>
              </a:ext>
            </a:extLst>
          </p:cNvPr>
          <p:cNvSpPr>
            <a:spLocks/>
          </p:cNvSpPr>
          <p:nvPr userDrawn="1"/>
        </p:nvSpPr>
        <p:spPr>
          <a:xfrm>
            <a:off x="2827176" y="5673146"/>
            <a:ext cx="1007706" cy="8023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5B4019A-5844-4189-9FAE-3D5EB1C616D4}"/>
              </a:ext>
            </a:extLst>
          </p:cNvPr>
          <p:cNvSpPr>
            <a:spLocks/>
          </p:cNvSpPr>
          <p:nvPr userDrawn="1"/>
        </p:nvSpPr>
        <p:spPr>
          <a:xfrm>
            <a:off x="551913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C507103-A5D5-4D31-A663-AE33446F5E65}"/>
              </a:ext>
            </a:extLst>
          </p:cNvPr>
          <p:cNvSpPr>
            <a:spLocks/>
          </p:cNvSpPr>
          <p:nvPr userDrawn="1"/>
        </p:nvSpPr>
        <p:spPr>
          <a:xfrm>
            <a:off x="10783589" y="5586092"/>
            <a:ext cx="1007706" cy="8893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CA849A-C2CC-5E5E-87F3-DED96AB73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1C94C2-25A1-CA7B-2816-C9952052B286}"/>
              </a:ext>
            </a:extLst>
          </p:cNvPr>
          <p:cNvSpPr/>
          <p:nvPr userDrawn="1"/>
        </p:nvSpPr>
        <p:spPr>
          <a:xfrm>
            <a:off x="0" y="1323893"/>
            <a:ext cx="8255977" cy="966915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47F2E18-4155-8E99-8E4D-8DC2CE27FA95}"/>
              </a:ext>
            </a:extLst>
          </p:cNvPr>
          <p:cNvSpPr/>
          <p:nvPr userDrawn="1"/>
        </p:nvSpPr>
        <p:spPr>
          <a:xfrm>
            <a:off x="8149380" y="1323892"/>
            <a:ext cx="110889" cy="966915"/>
          </a:xfrm>
          <a:prstGeom prst="rect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8CA6E4-5446-05C0-8FDD-EEDEDD80AF38}"/>
              </a:ext>
            </a:extLst>
          </p:cNvPr>
          <p:cNvSpPr txBox="1"/>
          <p:nvPr userDrawn="1"/>
        </p:nvSpPr>
        <p:spPr>
          <a:xfrm>
            <a:off x="684355" y="540311"/>
            <a:ext cx="9018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Montserrat SemiBold" panose="00000700000000000000" pitchFamily="2" charset="-52"/>
              </a:rPr>
              <a:t>Заказная разработка программного обеспечения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7FA10F-DBE2-D014-7B08-7CF4FFDA98B5}"/>
              </a:ext>
            </a:extLst>
          </p:cNvPr>
          <p:cNvSpPr/>
          <p:nvPr userDrawn="1"/>
        </p:nvSpPr>
        <p:spPr>
          <a:xfrm>
            <a:off x="705501" y="1537754"/>
            <a:ext cx="7550476" cy="48942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dirty="0">
                <a:latin typeface="Montserrat Medium" panose="00000600000000000000" pitchFamily="2" charset="-52"/>
                <a:cs typeface="Arial" panose="020B0604020202020204" pitchFamily="34" charset="0"/>
              </a:rPr>
              <a:t>Мы любим и умеем разрабатывать информационные системы -</a:t>
            </a:r>
          </a:p>
          <a:p>
            <a:pPr>
              <a:lnSpc>
                <a:spcPts val="1600"/>
              </a:lnSpc>
            </a:pPr>
            <a:r>
              <a:rPr lang="ru-RU" sz="1200" dirty="0">
                <a:latin typeface="Montserrat Medium" panose="00000600000000000000" pitchFamily="2" charset="-52"/>
                <a:cs typeface="Arial" panose="020B0604020202020204" pitchFamily="34" charset="0"/>
              </a:rPr>
              <a:t>от легковесных прототипов до нагрузок в сотни тысяч транзакций в секунду.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45916-B4F1-BC60-C9A4-8512FF52E24A}"/>
              </a:ext>
            </a:extLst>
          </p:cNvPr>
          <p:cNvSpPr txBox="1"/>
          <p:nvPr userDrawn="1"/>
        </p:nvSpPr>
        <p:spPr>
          <a:xfrm>
            <a:off x="705501" y="389132"/>
            <a:ext cx="28547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Montserrat Medium" panose="00000600000000000000" pitchFamily="2" charset="-52"/>
              </a:rPr>
              <a:t>Технологии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E982B28-B93B-F552-B653-15E439D4D00C}"/>
              </a:ext>
            </a:extLst>
          </p:cNvPr>
          <p:cNvSpPr/>
          <p:nvPr userDrawn="1"/>
        </p:nvSpPr>
        <p:spPr>
          <a:xfrm>
            <a:off x="705501" y="2615987"/>
            <a:ext cx="1693092" cy="353943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ru-RU" sz="1700" b="1" u="sng" dirty="0">
                <a:latin typeface="Montserrat" pitchFamily="2" charset="-52"/>
                <a:cs typeface="Arial" panose="020B0604020202020204" pitchFamily="34" charset="0"/>
              </a:rPr>
              <a:t>Технологии</a:t>
            </a:r>
            <a:r>
              <a:rPr lang="en-US" sz="1700" b="1" u="sng" dirty="0">
                <a:latin typeface="Montserrat" pitchFamily="2" charset="-52"/>
                <a:cs typeface="Arial" panose="020B0604020202020204" pitchFamily="34" charset="0"/>
              </a:rPr>
              <a:t>*</a:t>
            </a:r>
            <a:endParaRPr lang="ru-RU" sz="1700" b="1" u="sng" dirty="0">
              <a:latin typeface="Montserrat" pitchFamily="2" charset="-52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25AEAF-3E8E-3D9D-BD60-830577C01083}"/>
              </a:ext>
            </a:extLst>
          </p:cNvPr>
          <p:cNvSpPr/>
          <p:nvPr userDrawn="1"/>
        </p:nvSpPr>
        <p:spPr>
          <a:xfrm>
            <a:off x="705501" y="2971332"/>
            <a:ext cx="2158278" cy="158908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Фронт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Бэк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Мобильная разработка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СУБД</a:t>
            </a: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ru-RU" sz="1100" b="1" dirty="0">
                <a:solidFill>
                  <a:schemeClr val="bg1"/>
                </a:solidFill>
                <a:highlight>
                  <a:srgbClr val="0041F9"/>
                </a:highlight>
                <a:latin typeface="Montserrat" panose="00000500000000000000" pitchFamily="2" charset="-52"/>
                <a:cs typeface="Arial" panose="020B0604020202020204" pitchFamily="34" charset="0"/>
              </a:rPr>
              <a:t>Интеграции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148D034F-4888-F363-7EBD-1D85349488BF}"/>
              </a:ext>
            </a:extLst>
          </p:cNvPr>
          <p:cNvSpPr/>
          <p:nvPr userDrawn="1"/>
        </p:nvSpPr>
        <p:spPr>
          <a:xfrm>
            <a:off x="705501" y="4755515"/>
            <a:ext cx="6775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latin typeface="Montserrat" panose="00000500000000000000" pitchFamily="2" charset="-52"/>
                <a:cs typeface="Arial" panose="020B0604020202020204" pitchFamily="34" charset="0"/>
              </a:rPr>
              <a:t>* - примеры ключевых технологий, которые мы используем в своей работе каждый день. Мы знаем намного больше </a:t>
            </a:r>
            <a:r>
              <a:rPr lang="ru-RU" sz="800" dirty="0">
                <a:latin typeface="Montserrat" panose="00000500000000000000" pitchFamily="2" charset="-52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en-RU" sz="800" dirty="0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738C7C68-E5C0-A1A9-9FFC-CA7CC4C1BC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71" y="5820778"/>
            <a:ext cx="701864" cy="56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459B9-9B6D-425C-E291-6CD8331849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8" y="5996016"/>
            <a:ext cx="1264114" cy="2096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8413D93-A426-3DD0-CD1D-09FC0246C0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30" y="5987300"/>
            <a:ext cx="1113516" cy="224097"/>
          </a:xfrm>
          <a:prstGeom prst="rect">
            <a:avLst/>
          </a:prstGeom>
        </p:spPr>
      </p:pic>
      <p:pic>
        <p:nvPicPr>
          <p:cNvPr id="23" name="Рисунок 23">
            <a:extLst>
              <a:ext uri="{FF2B5EF4-FFF2-40B4-BE49-F238E27FC236}">
                <a16:creationId xmlns:a16="http://schemas.microsoft.com/office/drawing/2014/main" id="{87D8CDBF-30EC-978E-68B0-38AF146E03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12" y="5952919"/>
            <a:ext cx="624934" cy="22409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EF83BD8B-DF59-C07B-68A5-C0E5EE091F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5" b="29068"/>
          <a:stretch/>
        </p:blipFill>
        <p:spPr bwMode="auto">
          <a:xfrm>
            <a:off x="6974574" y="5767304"/>
            <a:ext cx="145877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DD8A10B-1CBA-E8F2-4F4C-68EBD728EA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01" y="5857992"/>
            <a:ext cx="916444" cy="4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43919A-0A4F-01EF-14CD-85B53761AAAE}"/>
              </a:ext>
            </a:extLst>
          </p:cNvPr>
          <p:cNvSpPr/>
          <p:nvPr userDrawn="1"/>
        </p:nvSpPr>
        <p:spPr>
          <a:xfrm>
            <a:off x="705501" y="5362298"/>
            <a:ext cx="2610010" cy="363176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ru-RU" sz="1700" b="1" u="sng" dirty="0">
                <a:latin typeface="Montserrat" pitchFamily="2" charset="-52"/>
                <a:cs typeface="Arial" panose="020B0604020202020204" pitchFamily="34" charset="0"/>
              </a:rPr>
              <a:t>Ключевые клиенты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C79CD67-849F-C775-E992-D4C36BEC1CCC}"/>
              </a:ext>
            </a:extLst>
          </p:cNvPr>
          <p:cNvSpPr/>
          <p:nvPr userDrawn="1"/>
        </p:nvSpPr>
        <p:spPr>
          <a:xfrm>
            <a:off x="2992654" y="2971332"/>
            <a:ext cx="8528352" cy="1589089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React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Vue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Angular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JavaScript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TypeScript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.NET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PHP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Spring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Java,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.NET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PHP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Python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C++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Android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iOS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кросс-платформенная разработка (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Flutter, React Native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)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PWA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PostgreSQL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Oracle RDBMS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MS SQL Server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MongoDB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Cassandra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Apache Ignite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Redis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  <a:buClr>
                <a:srgbClr val="0041F9"/>
              </a:buClr>
            </a:pP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Apache Kafka</a:t>
            </a:r>
            <a:r>
              <a:rPr lang="ru-RU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|</a:t>
            </a:r>
            <a:r>
              <a:rPr lang="ru-RU" sz="1100" dirty="0">
                <a:solidFill>
                  <a:srgbClr val="0041F9"/>
                </a:solidFill>
                <a:latin typeface="Montserrat SemiBold" panose="00000700000000000000" pitchFamily="2" charset="-52"/>
              </a:rPr>
              <a:t>   </a:t>
            </a:r>
            <a:r>
              <a:rPr lang="en-US" sz="1100" dirty="0">
                <a:latin typeface="Montserrat SemiBold" panose="00000700000000000000" pitchFamily="2" charset="-52"/>
                <a:cs typeface="Arial" panose="020B0604020202020204" pitchFamily="34" charset="0"/>
              </a:rPr>
              <a:t>RabbitMQ</a:t>
            </a:r>
            <a:endParaRPr lang="ru-RU" sz="1100" dirty="0">
              <a:latin typeface="Montserrat SemiBold" panose="000007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8" name="Равнобедренный треугольник 27">
            <a:extLst>
              <a:ext uri="{FF2B5EF4-FFF2-40B4-BE49-F238E27FC236}">
                <a16:creationId xmlns:a16="http://schemas.microsoft.com/office/drawing/2014/main" id="{A9EDA4A0-5C01-3D15-E1F3-B609AF4F8985}"/>
              </a:ext>
            </a:extLst>
          </p:cNvPr>
          <p:cNvSpPr/>
          <p:nvPr userDrawn="1"/>
        </p:nvSpPr>
        <p:spPr>
          <a:xfrm rot="5400000">
            <a:off x="2735921" y="3153631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358A111F-A271-7B66-0BB0-0DAD473675E1}"/>
              </a:ext>
            </a:extLst>
          </p:cNvPr>
          <p:cNvCxnSpPr>
            <a:cxnSpLocks/>
          </p:cNvCxnSpPr>
          <p:nvPr userDrawn="1"/>
        </p:nvCxnSpPr>
        <p:spPr>
          <a:xfrm>
            <a:off x="2992654" y="3368390"/>
            <a:ext cx="5180921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08922AB-3212-8889-5FEA-E88C9F7323EB}"/>
              </a:ext>
            </a:extLst>
          </p:cNvPr>
          <p:cNvCxnSpPr>
            <a:cxnSpLocks/>
          </p:cNvCxnSpPr>
          <p:nvPr userDrawn="1"/>
        </p:nvCxnSpPr>
        <p:spPr>
          <a:xfrm>
            <a:off x="2992654" y="3667155"/>
            <a:ext cx="6312604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C646C7F-AD9B-D395-9AFC-0D31620E7AD6}"/>
              </a:ext>
            </a:extLst>
          </p:cNvPr>
          <p:cNvCxnSpPr>
            <a:cxnSpLocks/>
          </p:cNvCxnSpPr>
          <p:nvPr userDrawn="1"/>
        </p:nvCxnSpPr>
        <p:spPr>
          <a:xfrm>
            <a:off x="2992654" y="3984026"/>
            <a:ext cx="7547423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7B36DAA-EEBC-F5B6-EE92-D30556DB2C99}"/>
              </a:ext>
            </a:extLst>
          </p:cNvPr>
          <p:cNvCxnSpPr>
            <a:cxnSpLocks/>
          </p:cNvCxnSpPr>
          <p:nvPr userDrawn="1"/>
        </p:nvCxnSpPr>
        <p:spPr>
          <a:xfrm>
            <a:off x="2992654" y="4282791"/>
            <a:ext cx="7547423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Равнобедренный треугольник 32">
            <a:extLst>
              <a:ext uri="{FF2B5EF4-FFF2-40B4-BE49-F238E27FC236}">
                <a16:creationId xmlns:a16="http://schemas.microsoft.com/office/drawing/2014/main" id="{94A1307A-E4E1-A278-1331-1E33D03C353D}"/>
              </a:ext>
            </a:extLst>
          </p:cNvPr>
          <p:cNvSpPr/>
          <p:nvPr userDrawn="1"/>
        </p:nvSpPr>
        <p:spPr>
          <a:xfrm rot="5400000">
            <a:off x="2735921" y="3466498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Равнобедренный треугольник 33">
            <a:extLst>
              <a:ext uri="{FF2B5EF4-FFF2-40B4-BE49-F238E27FC236}">
                <a16:creationId xmlns:a16="http://schemas.microsoft.com/office/drawing/2014/main" id="{687FFBE9-E9E3-9B22-F740-990783796CD4}"/>
              </a:ext>
            </a:extLst>
          </p:cNvPr>
          <p:cNvSpPr/>
          <p:nvPr userDrawn="1"/>
        </p:nvSpPr>
        <p:spPr>
          <a:xfrm rot="5400000">
            <a:off x="2735921" y="3774760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7280F1C8-D006-4B2C-A2D3-4A4BA5D2AFAB}"/>
              </a:ext>
            </a:extLst>
          </p:cNvPr>
          <p:cNvSpPr/>
          <p:nvPr userDrawn="1"/>
        </p:nvSpPr>
        <p:spPr>
          <a:xfrm rot="5400000">
            <a:off x="2735921" y="4082729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9080C1F0-3670-8E13-4977-A78831DF3E9E}"/>
              </a:ext>
            </a:extLst>
          </p:cNvPr>
          <p:cNvSpPr/>
          <p:nvPr userDrawn="1"/>
        </p:nvSpPr>
        <p:spPr>
          <a:xfrm rot="5400000">
            <a:off x="2735921" y="4390991"/>
            <a:ext cx="138329" cy="100998"/>
          </a:xfrm>
          <a:prstGeom prst="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9E9991B-15B3-8F1A-AA46-010BE545140B}"/>
              </a:ext>
            </a:extLst>
          </p:cNvPr>
          <p:cNvSpPr/>
          <p:nvPr userDrawn="1"/>
        </p:nvSpPr>
        <p:spPr>
          <a:xfrm>
            <a:off x="10071374" y="5766629"/>
            <a:ext cx="1612433" cy="517487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9567C81-4B0F-14AF-29B7-62B9E8934DBF}"/>
              </a:ext>
            </a:extLst>
          </p:cNvPr>
          <p:cNvSpPr/>
          <p:nvPr userDrawn="1"/>
        </p:nvSpPr>
        <p:spPr>
          <a:xfrm>
            <a:off x="10101192" y="5850900"/>
            <a:ext cx="1028883" cy="30777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/>
            <a:r>
              <a:rPr lang="ru-RU" sz="1400" b="1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Услуги</a:t>
            </a:r>
          </a:p>
        </p:txBody>
      </p:sp>
      <p:sp>
        <p:nvSpPr>
          <p:cNvPr id="39" name="Стрелка: шеврон 38">
            <a:extLst>
              <a:ext uri="{FF2B5EF4-FFF2-40B4-BE49-F238E27FC236}">
                <a16:creationId xmlns:a16="http://schemas.microsoft.com/office/drawing/2014/main" id="{AD51C00D-4FA5-5254-13AD-B63F87802B3D}"/>
              </a:ext>
            </a:extLst>
          </p:cNvPr>
          <p:cNvSpPr/>
          <p:nvPr userDrawn="1"/>
        </p:nvSpPr>
        <p:spPr>
          <a:xfrm>
            <a:off x="11347989" y="5923372"/>
            <a:ext cx="157054" cy="199229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Стрелка: шеврон 39">
            <a:extLst>
              <a:ext uri="{FF2B5EF4-FFF2-40B4-BE49-F238E27FC236}">
                <a16:creationId xmlns:a16="http://schemas.microsoft.com/office/drawing/2014/main" id="{5572D0C9-258B-C336-5F5E-4344360C6A0D}"/>
              </a:ext>
            </a:extLst>
          </p:cNvPr>
          <p:cNvSpPr/>
          <p:nvPr userDrawn="1"/>
        </p:nvSpPr>
        <p:spPr>
          <a:xfrm>
            <a:off x="11205473" y="5923372"/>
            <a:ext cx="157054" cy="199229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39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423C95-72DF-F609-7F14-A9CA0AA2D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" r="44527"/>
          <a:stretch/>
        </p:blipFill>
        <p:spPr>
          <a:xfrm>
            <a:off x="6113779" y="1180992"/>
            <a:ext cx="6078221" cy="6172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58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52ED66-FD88-40BD-9C99-00BF93C62CF4}" type="datetime1">
              <a:rPr lang="ru-RU" noProof="0" smtClean="0"/>
              <a:t>09.08.2023</a:t>
            </a:fld>
            <a:endParaRPr lang="ru-RU" noProof="0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8242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3B511-B5BE-5CE5-C429-CAD9B8284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2602" b="21455"/>
          <a:stretch/>
        </p:blipFill>
        <p:spPr>
          <a:xfrm rot="10800000">
            <a:off x="5816828" y="-1"/>
            <a:ext cx="5858612" cy="68580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385459-8991-374D-91BF-61AEFB2827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0B962-A786-4141-92D5-AB9662D935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776" y="6183032"/>
            <a:ext cx="829204" cy="269314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99D9C3-62B5-40AB-BAE8-CD4FFD2E2523}"/>
              </a:ext>
            </a:extLst>
          </p:cNvPr>
          <p:cNvSpPr txBox="1">
            <a:spLocks/>
          </p:cNvSpPr>
          <p:nvPr userDrawn="1"/>
        </p:nvSpPr>
        <p:spPr>
          <a:xfrm>
            <a:off x="9076334" y="62523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6F86A3E-9370-4CD0-BF70-6A8256CDF9E9}" type="slidenum">
              <a:rPr lang="ru-RU" sz="1400" smtClean="0">
                <a:solidFill>
                  <a:schemeClr val="bg1">
                    <a:lumMod val="50000"/>
                  </a:schemeClr>
                </a:solidFill>
                <a:latin typeface="Mont" panose="00000700000000000000" pitchFamily="2" charset="0"/>
              </a:rPr>
              <a:pPr algn="r"/>
              <a:t>‹#›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Mont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030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3B511-B5BE-5CE5-C429-CAD9B8284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86" t="22602" b="21455"/>
          <a:stretch/>
        </p:blipFill>
        <p:spPr>
          <a:xfrm rot="10800000">
            <a:off x="6637224" y="-2"/>
            <a:ext cx="5554776" cy="6858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27EEB6-DE0E-4963-B084-66CEDDA949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2602" b="21455"/>
          <a:stretch/>
        </p:blipFill>
        <p:spPr>
          <a:xfrm rot="10800000">
            <a:off x="1493965" y="-1"/>
            <a:ext cx="5858612" cy="685800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0298B56-ABCB-4020-B228-EF6C97E827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12537BE-6D56-4D0D-BDD3-8C00067F8A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5776" y="6183032"/>
            <a:ext cx="829204" cy="269314"/>
          </a:xfrm>
          <a:prstGeom prst="rect">
            <a:avLst/>
          </a:prstGeom>
        </p:spPr>
      </p:pic>
      <p:sp>
        <p:nvSpPr>
          <p:cNvPr id="22" name="Номер слайда 8">
            <a:extLst>
              <a:ext uri="{FF2B5EF4-FFF2-40B4-BE49-F238E27FC236}">
                <a16:creationId xmlns:a16="http://schemas.microsoft.com/office/drawing/2014/main" id="{318543D3-29B3-499A-971A-547EBE27C017}"/>
              </a:ext>
            </a:extLst>
          </p:cNvPr>
          <p:cNvSpPr txBox="1">
            <a:spLocks/>
          </p:cNvSpPr>
          <p:nvPr userDrawn="1"/>
        </p:nvSpPr>
        <p:spPr>
          <a:xfrm>
            <a:off x="9076334" y="625232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6F86A3E-9370-4CD0-BF70-6A8256CDF9E9}" type="slidenum">
              <a:rPr lang="ru-RU" sz="1400" smtClean="0">
                <a:solidFill>
                  <a:schemeClr val="bg1">
                    <a:lumMod val="50000"/>
                  </a:schemeClr>
                </a:solidFill>
                <a:latin typeface="Mont" panose="00000700000000000000" pitchFamily="2" charset="0"/>
              </a:rPr>
              <a:pPr algn="r"/>
              <a:t>‹#›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Mont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37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E3B511-B5BE-5CE5-C429-CAD9B82846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035" t="22602" b="21455"/>
          <a:stretch/>
        </p:blipFill>
        <p:spPr>
          <a:xfrm rot="10800000">
            <a:off x="8092992" y="-2"/>
            <a:ext cx="4099008" cy="685800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385459-8991-374D-91BF-61AEFB2827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38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7079F1-0F26-5FC0-49F0-2B8BE0818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2506" b="21609"/>
          <a:stretch/>
        </p:blipFill>
        <p:spPr>
          <a:xfrm>
            <a:off x="9760225" y="1481959"/>
            <a:ext cx="2431775" cy="5376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5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7887A-0A1A-D645-73F0-1687FE6F9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" r="44527"/>
          <a:stretch/>
        </p:blipFill>
        <p:spPr>
          <a:xfrm>
            <a:off x="5899321" y="685647"/>
            <a:ext cx="6292679" cy="63901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5EE313-9B51-CBDB-A44B-E56652F61F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1015" y="504672"/>
            <a:ext cx="11144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86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4A82C-8F32-4F74-9310-57AC2873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5480E3-7AFD-4BC2-8301-5BBE5E839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17BAEB-E84B-4683-87CC-E2D1D5DDF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BC8CF-267D-461E-9E58-391301C6AAF7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B20A63-4006-4196-B9F8-5C9722A31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C692CE-6E20-4EAE-A7AF-13C65ECCD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437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523CE-9ACA-4E35-9863-855134B4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9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716" r:id="rId3"/>
    <p:sldLayoutId id="2147483685" r:id="rId4"/>
    <p:sldLayoutId id="2147483682" r:id="rId5"/>
    <p:sldLayoutId id="2147483717" r:id="rId6"/>
    <p:sldLayoutId id="2147483683" r:id="rId7"/>
    <p:sldLayoutId id="2147483681" r:id="rId8"/>
    <p:sldLayoutId id="2147483680" r:id="rId9"/>
    <p:sldLayoutId id="2147483676" r:id="rId10"/>
    <p:sldLayoutId id="2147483684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4A82C-8F32-4F74-9310-57AC2873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5480E3-7AFD-4BC2-8301-5BBE5E839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17BAEB-E84B-4683-87CC-E2D1D5DDF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BC8CF-267D-461E-9E58-391301C6AAF7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B20A63-4006-4196-B9F8-5C9722A31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C692CE-6E20-4EAE-A7AF-13C65ECCD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523CE-9ACA-4E35-9863-855134B4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0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15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4A82C-8F32-4F74-9310-57AC2873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5480E3-7AFD-4BC2-8301-5BBE5E839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17BAEB-E84B-4683-87CC-E2D1D5DDF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BC8CF-267D-461E-9E58-391301C6AAF7}" type="datetimeFigureOut">
              <a:rPr lang="ru-RU" smtClean="0"/>
              <a:t>09.08.2023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B20A63-4006-4196-B9F8-5C9722A31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C692CE-6E20-4EAE-A7AF-13C65ECCD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523CE-9ACA-4E35-9863-855134B4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9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7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1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B0ED8-48C8-49A8-8D20-23363D98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560479-02B1-456A-921D-3973F8AB2D57}"/>
              </a:ext>
            </a:extLst>
          </p:cNvPr>
          <p:cNvSpPr txBox="1"/>
          <p:nvPr/>
        </p:nvSpPr>
        <p:spPr>
          <a:xfrm>
            <a:off x="666991" y="2921168"/>
            <a:ext cx="94443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 Bold" panose="00000900000000000000" pitchFamily="2" charset="0"/>
              </a:rPr>
              <a:t>Проектный офис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46B335C-30F3-427A-8367-CF3F289C6238}"/>
              </a:ext>
            </a:extLst>
          </p:cNvPr>
          <p:cNvSpPr/>
          <p:nvPr/>
        </p:nvSpPr>
        <p:spPr bwMode="auto">
          <a:xfrm>
            <a:off x="821501" y="5863771"/>
            <a:ext cx="1259439" cy="294743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500" dirty="0">
                <a:solidFill>
                  <a:srgbClr val="00FFCC"/>
                </a:solidFill>
                <a:latin typeface="Mont" panose="00000700000000000000" pitchFamily="2" charset="0"/>
                <a:cs typeface="Arial"/>
              </a:rPr>
              <a:t>июль 2023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9531FB0-7023-4004-AB14-9378BA2FDD2F}"/>
              </a:ext>
            </a:extLst>
          </p:cNvPr>
          <p:cNvCxnSpPr>
            <a:cxnSpLocks/>
          </p:cNvCxnSpPr>
          <p:nvPr/>
        </p:nvCxnSpPr>
        <p:spPr>
          <a:xfrm>
            <a:off x="801837" y="3998691"/>
            <a:ext cx="65723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74FD724-8835-4B24-AE13-0016D85BB79B}"/>
              </a:ext>
            </a:extLst>
          </p:cNvPr>
          <p:cNvSpPr txBox="1"/>
          <p:nvPr/>
        </p:nvSpPr>
        <p:spPr>
          <a:xfrm>
            <a:off x="696487" y="4251356"/>
            <a:ext cx="9444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 SemiBold" panose="00000800000000000000" pitchFamily="2" charset="0"/>
              </a:rPr>
              <a:t>Услуги</a:t>
            </a:r>
          </a:p>
        </p:txBody>
      </p:sp>
    </p:spTree>
    <p:extLst>
      <p:ext uri="{BB962C8B-B14F-4D97-AF65-F5344CB8AC3E}">
        <p14:creationId xmlns:p14="http://schemas.microsoft.com/office/powerpoint/2010/main" val="1806179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4F650E5-5777-4F25-B52E-926CF6E30638}"/>
              </a:ext>
            </a:extLst>
          </p:cNvPr>
          <p:cNvSpPr txBox="1"/>
          <p:nvPr/>
        </p:nvSpPr>
        <p:spPr>
          <a:xfrm>
            <a:off x="485774" y="332514"/>
            <a:ext cx="11534738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Аутсорсинг процессов проектного офиса. Результаты</a:t>
            </a:r>
            <a:endParaRPr lang="en-US" sz="2800" dirty="0">
              <a:latin typeface="Mont Semi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0C95A7-3DAB-4FB6-931F-540E67575023}"/>
              </a:ext>
            </a:extLst>
          </p:cNvPr>
          <p:cNvSpPr txBox="1"/>
          <p:nvPr/>
        </p:nvSpPr>
        <p:spPr>
          <a:xfrm>
            <a:off x="1463908" y="6300210"/>
            <a:ext cx="51237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Mont" panose="020B0604020202020204" charset="0"/>
              </a:rPr>
              <a:t>* </a:t>
            </a:r>
            <a:r>
              <a:rPr lang="ru-RU" sz="800" dirty="0">
                <a:latin typeface="Mont" panose="020B0604020202020204" charset="0"/>
              </a:rPr>
              <a:t>В варианте с аутсорсингом проектного офиса полностью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82E70A-BB14-408D-BAAF-E7C0AC3BC547}"/>
              </a:ext>
            </a:extLst>
          </p:cNvPr>
          <p:cNvSpPr/>
          <p:nvPr/>
        </p:nvSpPr>
        <p:spPr>
          <a:xfrm>
            <a:off x="391314" y="1345358"/>
            <a:ext cx="5580037" cy="2261296"/>
          </a:xfrm>
          <a:prstGeom prst="roundRect">
            <a:avLst>
              <a:gd name="adj" fmla="val 13923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AAFEF34-DF3F-431C-9333-C4FCDB0323D4}"/>
              </a:ext>
            </a:extLst>
          </p:cNvPr>
          <p:cNvSpPr/>
          <p:nvPr/>
        </p:nvSpPr>
        <p:spPr>
          <a:xfrm>
            <a:off x="630770" y="1500708"/>
            <a:ext cx="2201884" cy="430887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36000" rtlCol="0" anchor="ctr"/>
          <a:lstStyle/>
          <a:p>
            <a:r>
              <a:rPr lang="ru-RU" sz="1600" dirty="0">
                <a:latin typeface="Mont SemiBold" panose="00000800000000000000" pitchFamily="2" charset="0"/>
              </a:rPr>
              <a:t>Управленческие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2820A-D0AD-4934-8A33-E9B13219B4DE}"/>
              </a:ext>
            </a:extLst>
          </p:cNvPr>
          <p:cNvSpPr txBox="1"/>
          <p:nvPr/>
        </p:nvSpPr>
        <p:spPr bwMode="auto">
          <a:xfrm>
            <a:off x="630769" y="2115441"/>
            <a:ext cx="5105875" cy="12618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действующий Проектный офис, обеспечивающий эффективную реализацию всех проектов компании*</a:t>
            </a:r>
          </a:p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«быстрый старт» поддержки процессов управления проектами* </a:t>
            </a:r>
          </a:p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регламентация и поддержка процессов управления проектом, обеспечение принятия управленческих решений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F0FFA-5E0A-4FBD-B44A-8EDADC8CC874}"/>
              </a:ext>
            </a:extLst>
          </p:cNvPr>
          <p:cNvSpPr txBox="1"/>
          <p:nvPr/>
        </p:nvSpPr>
        <p:spPr>
          <a:xfrm>
            <a:off x="391315" y="932134"/>
            <a:ext cx="2801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41F9"/>
                </a:solidFill>
                <a:latin typeface="Mont Bold" panose="00000900000000000000" pitchFamily="2" charset="0"/>
                <a:cs typeface="Arial"/>
              </a:rPr>
              <a:t>Результаты для клиента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F747F7B-8472-47FF-8403-BF62903DA465}"/>
              </a:ext>
            </a:extLst>
          </p:cNvPr>
          <p:cNvSpPr/>
          <p:nvPr/>
        </p:nvSpPr>
        <p:spPr>
          <a:xfrm>
            <a:off x="361498" y="3759863"/>
            <a:ext cx="2801203" cy="2302576"/>
          </a:xfrm>
          <a:prstGeom prst="roundRect">
            <a:avLst>
              <a:gd name="adj" fmla="val 13923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EE53F15F-CBEC-4617-A48A-C28895AEC347}"/>
              </a:ext>
            </a:extLst>
          </p:cNvPr>
          <p:cNvSpPr/>
          <p:nvPr/>
        </p:nvSpPr>
        <p:spPr>
          <a:xfrm>
            <a:off x="630770" y="3935092"/>
            <a:ext cx="2291336" cy="614733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36000" rtlCol="0" anchor="ctr"/>
          <a:lstStyle/>
          <a:p>
            <a:r>
              <a:rPr lang="ru-RU" sz="1600" b="1" dirty="0">
                <a:latin typeface="Mont SemiBold" panose="00000800000000000000" pitchFamily="2" charset="0"/>
              </a:rPr>
              <a:t>Экспертно-консультативные</a:t>
            </a:r>
            <a:endParaRPr lang="ru-RU" sz="1600" dirty="0">
              <a:latin typeface="Mont SemiBold" panose="000008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7F047C-D891-4C8E-A189-D063140F987A}"/>
              </a:ext>
            </a:extLst>
          </p:cNvPr>
          <p:cNvSpPr txBox="1"/>
          <p:nvPr/>
        </p:nvSpPr>
        <p:spPr bwMode="auto">
          <a:xfrm>
            <a:off x="630771" y="4681730"/>
            <a:ext cx="2131884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экспертная </a:t>
            </a:r>
            <a:br>
              <a:rPr lang="en-US" sz="1200" dirty="0">
                <a:latin typeface="Mont" panose="020B0604020202020204" charset="0"/>
              </a:rPr>
            </a:br>
            <a:r>
              <a:rPr lang="ru-RU" sz="1200" dirty="0">
                <a:latin typeface="Mont" panose="020B0604020202020204" charset="0"/>
              </a:rPr>
              <a:t>и консультативная поддержка специалистов Заказчика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266F6F6A-5DE2-4E17-B0F5-1A583B18C6C6}"/>
              </a:ext>
            </a:extLst>
          </p:cNvPr>
          <p:cNvSpPr/>
          <p:nvPr/>
        </p:nvSpPr>
        <p:spPr>
          <a:xfrm>
            <a:off x="3352166" y="3779742"/>
            <a:ext cx="3595286" cy="2281844"/>
          </a:xfrm>
          <a:prstGeom prst="roundRect">
            <a:avLst>
              <a:gd name="adj" fmla="val 13923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7170976-5B93-450C-9CF7-AFE2FA74580B}"/>
              </a:ext>
            </a:extLst>
          </p:cNvPr>
          <p:cNvSpPr/>
          <p:nvPr/>
        </p:nvSpPr>
        <p:spPr>
          <a:xfrm>
            <a:off x="3591620" y="3935092"/>
            <a:ext cx="2145024" cy="430887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36000" rtlCol="0" anchor="ctr"/>
          <a:lstStyle/>
          <a:p>
            <a:r>
              <a:rPr lang="ru-RU" sz="1600" b="1" dirty="0">
                <a:latin typeface="Mont SemiBold" panose="00000800000000000000" pitchFamily="2" charset="0"/>
              </a:rPr>
              <a:t>Стратегические 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1BAC9D-C18F-4374-A689-0A97FC8BD01A}"/>
              </a:ext>
            </a:extLst>
          </p:cNvPr>
          <p:cNvSpPr txBox="1"/>
          <p:nvPr/>
        </p:nvSpPr>
        <p:spPr bwMode="auto">
          <a:xfrm>
            <a:off x="3591621" y="4549825"/>
            <a:ext cx="3137172" cy="12618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организация разработки </a:t>
            </a:r>
            <a:br>
              <a:rPr lang="ru-RU" sz="1200" dirty="0">
                <a:latin typeface="Mont" panose="020B0604020202020204" charset="0"/>
              </a:rPr>
            </a:br>
            <a:r>
              <a:rPr lang="ru-RU" sz="1200" dirty="0">
                <a:latin typeface="Mont" panose="020B0604020202020204" charset="0"/>
              </a:rPr>
              <a:t>и актуализация планов проектов</a:t>
            </a:r>
          </a:p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организация и контроль процессов Управление рисками и проблемами</a:t>
            </a:r>
          </a:p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мониторинг достижения показателей проекта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DA7B886-AFCC-4797-8517-D19F6A367582}"/>
              </a:ext>
            </a:extLst>
          </p:cNvPr>
          <p:cNvSpPr/>
          <p:nvPr/>
        </p:nvSpPr>
        <p:spPr>
          <a:xfrm>
            <a:off x="6096000" y="1345358"/>
            <a:ext cx="5580037" cy="2261296"/>
          </a:xfrm>
          <a:prstGeom prst="roundRect">
            <a:avLst>
              <a:gd name="adj" fmla="val 13923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A9410DF-ACEC-4A64-BD6A-EBD17E502DCD}"/>
              </a:ext>
            </a:extLst>
          </p:cNvPr>
          <p:cNvSpPr/>
          <p:nvPr/>
        </p:nvSpPr>
        <p:spPr>
          <a:xfrm>
            <a:off x="6377398" y="1500708"/>
            <a:ext cx="2440422" cy="430887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36000" rtlCol="0" anchor="ctr"/>
          <a:lstStyle/>
          <a:p>
            <a:r>
              <a:rPr lang="ru-RU" sz="1600" b="1" dirty="0">
                <a:latin typeface="Mont SemiBold" panose="00000800000000000000" pitchFamily="2" charset="0"/>
              </a:rPr>
              <a:t>Методологические</a:t>
            </a:r>
            <a:r>
              <a:rPr lang="ru-RU" sz="1600" b="1" dirty="0">
                <a:latin typeface="Mont Bold" panose="020B0604020202020204" charset="0"/>
              </a:rPr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EDCF9D-D34E-491C-89A5-8695EC2D5A7F}"/>
              </a:ext>
            </a:extLst>
          </p:cNvPr>
          <p:cNvSpPr txBox="1"/>
          <p:nvPr/>
        </p:nvSpPr>
        <p:spPr bwMode="auto">
          <a:xfrm>
            <a:off x="6377397" y="2115441"/>
            <a:ext cx="5183834" cy="126188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разработка и поддержка в актуальном состоянии документации</a:t>
            </a:r>
          </a:p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определение метрик для оценки качества процессов управления. Контроль качества и выработка корректирующих мероприятий</a:t>
            </a:r>
          </a:p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endParaRPr lang="ru-RU" sz="1200" dirty="0">
              <a:latin typeface="Mont" panose="020B060402020202020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B2E6B51-EBC8-4D4B-B1AC-124C7D2D710F}"/>
              </a:ext>
            </a:extLst>
          </p:cNvPr>
          <p:cNvSpPr/>
          <p:nvPr/>
        </p:nvSpPr>
        <p:spPr>
          <a:xfrm>
            <a:off x="7110497" y="3779742"/>
            <a:ext cx="4565541" cy="2281844"/>
          </a:xfrm>
          <a:prstGeom prst="roundRect">
            <a:avLst>
              <a:gd name="adj" fmla="val 13923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A37973C9-C2CA-457D-9506-BC9B340E6EB6}"/>
              </a:ext>
            </a:extLst>
          </p:cNvPr>
          <p:cNvSpPr/>
          <p:nvPr/>
        </p:nvSpPr>
        <p:spPr>
          <a:xfrm>
            <a:off x="7349953" y="3935092"/>
            <a:ext cx="2463074" cy="430887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36000" rtlCol="0" anchor="ctr"/>
          <a:lstStyle/>
          <a:p>
            <a:r>
              <a:rPr lang="ru-RU" sz="1600" b="1" dirty="0">
                <a:latin typeface="Mont SemiBold" panose="00000800000000000000" pitchFamily="2" charset="0"/>
              </a:rPr>
              <a:t>Административные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F82503-B0C3-4B0F-9BEB-003DDCF6A335}"/>
              </a:ext>
            </a:extLst>
          </p:cNvPr>
          <p:cNvSpPr txBox="1"/>
          <p:nvPr/>
        </p:nvSpPr>
        <p:spPr bwMode="auto">
          <a:xfrm>
            <a:off x="7349952" y="4549825"/>
            <a:ext cx="4105665" cy="13388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организация коммуникации и взаимодействия на проекте</a:t>
            </a:r>
          </a:p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фиксация поручений и контроль их исполнения</a:t>
            </a:r>
          </a:p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формирование отчетности</a:t>
            </a:r>
          </a:p>
          <a:p>
            <a:pPr marL="171450" indent="-1714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20B0604020202020204" charset="0"/>
              </a:rPr>
              <a:t>Ведение документации в соответствии </a:t>
            </a:r>
            <a:br>
              <a:rPr lang="ru-RU" sz="1200" dirty="0">
                <a:latin typeface="Mont" panose="020B0604020202020204" charset="0"/>
              </a:rPr>
            </a:br>
            <a:r>
              <a:rPr lang="ru-RU" sz="1200" dirty="0">
                <a:latin typeface="Mont" panose="020B0604020202020204" charset="0"/>
              </a:rPr>
              <a:t>с Регламентом</a:t>
            </a:r>
          </a:p>
        </p:txBody>
      </p:sp>
    </p:spTree>
    <p:extLst>
      <p:ext uri="{BB962C8B-B14F-4D97-AF65-F5344CB8AC3E}">
        <p14:creationId xmlns:p14="http://schemas.microsoft.com/office/powerpoint/2010/main" val="178597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4F650E5-5777-4F25-B52E-926CF6E30638}"/>
              </a:ext>
            </a:extLst>
          </p:cNvPr>
          <p:cNvSpPr txBox="1"/>
          <p:nvPr/>
        </p:nvSpPr>
        <p:spPr>
          <a:xfrm>
            <a:off x="485774" y="332514"/>
            <a:ext cx="11534738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Организация централизованного учета </a:t>
            </a:r>
            <a:br>
              <a:rPr lang="en-US" sz="2800" dirty="0">
                <a:latin typeface="Mont SemiBold" panose="00000800000000000000" pitchFamily="2" charset="0"/>
                <a:cs typeface="Arial" panose="020B0604020202020204" pitchFamily="34" charset="0"/>
              </a:rPr>
            </a:br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и контроля исполнения проектов</a:t>
            </a:r>
            <a:endParaRPr lang="en-US" sz="2800" dirty="0">
              <a:latin typeface="Mont Semi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1E16E5-EBF9-40F8-831B-F6526EA681CD}"/>
              </a:ext>
            </a:extLst>
          </p:cNvPr>
          <p:cNvSpPr txBox="1"/>
          <p:nvPr/>
        </p:nvSpPr>
        <p:spPr>
          <a:xfrm>
            <a:off x="627539" y="1587494"/>
            <a:ext cx="11623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Централизованный контроль текущих статусов проектов (общий статус, соответствие плану, бюджету, наличие рисков, проблем)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30B2F1-496F-459B-BF0C-E33FB8BFFBDA}"/>
              </a:ext>
            </a:extLst>
          </p:cNvPr>
          <p:cNvSpPr txBox="1"/>
          <p:nvPr/>
        </p:nvSpPr>
        <p:spPr>
          <a:xfrm>
            <a:off x="623930" y="4126138"/>
            <a:ext cx="10495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Реестр проектов (общая информация по проекту,</a:t>
            </a:r>
            <a:r>
              <a:rPr lang="en-US" sz="1200" dirty="0">
                <a:latin typeface="Mont" panose="020B0604020202020204" charset="0"/>
              </a:rPr>
              <a:t> </a:t>
            </a:r>
            <a:r>
              <a:rPr lang="ru-RU" sz="1200" dirty="0">
                <a:latin typeface="Mont" panose="020B0604020202020204" charset="0"/>
              </a:rPr>
              <a:t>сравнение плановых и прогнозных данных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9BF8A9-84A0-437A-9473-824271708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925" y="1659554"/>
            <a:ext cx="99127" cy="1009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D11645-B332-4592-ADA6-C91873735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925" y="4197121"/>
            <a:ext cx="99127" cy="100941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D9ED33F-81F1-41B0-A30E-74E41D407603}"/>
              </a:ext>
            </a:extLst>
          </p:cNvPr>
          <p:cNvGrpSpPr/>
          <p:nvPr/>
        </p:nvGrpSpPr>
        <p:grpSpPr>
          <a:xfrm>
            <a:off x="495822" y="2032680"/>
            <a:ext cx="9208095" cy="1740574"/>
            <a:chOff x="485775" y="1756074"/>
            <a:chExt cx="11253394" cy="212719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10D1015-95A2-442E-8E2C-D8F116C0E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775" y="1756654"/>
              <a:ext cx="6187400" cy="212661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4E7ACAF-BF80-431D-89A4-7E92D3492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34" r="-643"/>
            <a:stretch/>
          </p:blipFill>
          <p:spPr>
            <a:xfrm>
              <a:off x="5547915" y="1756074"/>
              <a:ext cx="6191254" cy="212661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ED2EF4-8EA8-4CC1-961C-F4AC80D0D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4555509"/>
            <a:ext cx="8891117" cy="123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26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5F09D31-CF83-4405-B348-88226C9D2962}"/>
              </a:ext>
            </a:extLst>
          </p:cNvPr>
          <p:cNvSpPr txBox="1"/>
          <p:nvPr/>
        </p:nvSpPr>
        <p:spPr>
          <a:xfrm>
            <a:off x="596895" y="1414299"/>
            <a:ext cx="6688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Пример структуры проектного пространства и шаблон описания проекта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D9F2C7-8359-49F6-AE90-DD756DAC4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925" y="1493016"/>
            <a:ext cx="99127" cy="1009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8CA882-8528-4DCE-9AD7-D27BF91129AB}"/>
              </a:ext>
            </a:extLst>
          </p:cNvPr>
          <p:cNvSpPr txBox="1"/>
          <p:nvPr/>
        </p:nvSpPr>
        <p:spPr>
          <a:xfrm>
            <a:off x="485774" y="332514"/>
            <a:ext cx="8469383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Организация структуры проектных пространств и правил их заполнения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A6FA2A-2A6B-403D-BE82-5746384877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6"/>
          <a:stretch/>
        </p:blipFill>
        <p:spPr>
          <a:xfrm>
            <a:off x="4518642" y="1892685"/>
            <a:ext cx="3037980" cy="4035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97C68F-4206-4DB9-8BFC-CF7077692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4" y="1892685"/>
            <a:ext cx="3744043" cy="40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94B553-C546-4AE1-B74A-FED6E3F6DED3}"/>
              </a:ext>
            </a:extLst>
          </p:cNvPr>
          <p:cNvSpPr txBox="1"/>
          <p:nvPr/>
        </p:nvSpPr>
        <p:spPr>
          <a:xfrm>
            <a:off x="485774" y="332514"/>
            <a:ext cx="9224756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Организация процессов управления </a:t>
            </a:r>
            <a:br>
              <a:rPr lang="en-US" sz="2800" dirty="0">
                <a:latin typeface="Mont SemiBold" panose="00000800000000000000" pitchFamily="2" charset="0"/>
                <a:cs typeface="Arial" panose="020B0604020202020204" pitchFamily="34" charset="0"/>
              </a:rPr>
            </a:br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рисками и проблемами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EA085-F45E-4A20-A94A-E188EC03677A}"/>
              </a:ext>
            </a:extLst>
          </p:cNvPr>
          <p:cNvSpPr txBox="1"/>
          <p:nvPr/>
        </p:nvSpPr>
        <p:spPr>
          <a:xfrm>
            <a:off x="627539" y="1935447"/>
            <a:ext cx="116238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Реестр рисков (пример)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62F50E-E368-490D-8095-2CE50C1C9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925" y="2007507"/>
            <a:ext cx="99127" cy="1009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9B8149-F9BE-4881-8C79-93A72DA46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2313347"/>
            <a:ext cx="11476071" cy="29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91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94B553-C546-4AE1-B74A-FED6E3F6DED3}"/>
              </a:ext>
            </a:extLst>
          </p:cNvPr>
          <p:cNvSpPr txBox="1"/>
          <p:nvPr/>
        </p:nvSpPr>
        <p:spPr>
          <a:xfrm>
            <a:off x="485774" y="332514"/>
            <a:ext cx="9224756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Организация процессов управления </a:t>
            </a:r>
            <a:br>
              <a:rPr lang="en-US" sz="2800" dirty="0">
                <a:latin typeface="Mont SemiBold" panose="00000800000000000000" pitchFamily="2" charset="0"/>
                <a:cs typeface="Arial" panose="020B0604020202020204" pitchFamily="34" charset="0"/>
              </a:rPr>
            </a:br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рисками и проблемами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FBB3EF-A938-424E-8062-DF4006544DBE}"/>
              </a:ext>
            </a:extLst>
          </p:cNvPr>
          <p:cNvSpPr txBox="1"/>
          <p:nvPr/>
        </p:nvSpPr>
        <p:spPr>
          <a:xfrm>
            <a:off x="623930" y="2471325"/>
            <a:ext cx="4565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Реестр проблем (пример)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E004E2-050C-46BB-9661-A97EF8D55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925" y="2542308"/>
            <a:ext cx="99127" cy="10094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A35112D-0F40-4DB3-B754-6406C1966709}"/>
              </a:ext>
            </a:extLst>
          </p:cNvPr>
          <p:cNvGrpSpPr/>
          <p:nvPr/>
        </p:nvGrpSpPr>
        <p:grpSpPr>
          <a:xfrm>
            <a:off x="504925" y="2866959"/>
            <a:ext cx="11171963" cy="1809632"/>
            <a:chOff x="504925" y="2536216"/>
            <a:chExt cx="11171963" cy="180963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A16F4D7-CD00-434E-BDF8-C6908DA0CB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231"/>
            <a:stretch/>
          </p:blipFill>
          <p:spPr>
            <a:xfrm>
              <a:off x="504925" y="2536216"/>
              <a:ext cx="11171963" cy="1809632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D926CAEA-783F-4E35-BCC5-54CE42BA1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11580" t="36495" r="76456" b="46992"/>
            <a:stretch/>
          </p:blipFill>
          <p:spPr>
            <a:xfrm>
              <a:off x="1848255" y="3199615"/>
              <a:ext cx="1381328" cy="298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945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01D784-63D9-4034-AFD5-7F88A014A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5C75F-ABCA-443A-AC19-0A555D0CD280}"/>
              </a:ext>
            </a:extLst>
          </p:cNvPr>
          <p:cNvSpPr txBox="1"/>
          <p:nvPr/>
        </p:nvSpPr>
        <p:spPr>
          <a:xfrm>
            <a:off x="686656" y="2754399"/>
            <a:ext cx="865399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000" dirty="0">
                <a:solidFill>
                  <a:schemeClr val="bg1"/>
                </a:solidFill>
                <a:latin typeface="Mont Bold" panose="00000900000000000000" pitchFamily="2" charset="0"/>
              </a:rPr>
              <a:t>Приложение. </a:t>
            </a:r>
            <a:br>
              <a:rPr lang="ru-RU" sz="5000" dirty="0">
                <a:solidFill>
                  <a:schemeClr val="bg1"/>
                </a:solidFill>
                <a:latin typeface="Mont Bold" panose="00000900000000000000" pitchFamily="2" charset="0"/>
              </a:rPr>
            </a:br>
            <a:r>
              <a:rPr lang="ru-RU" sz="5000" dirty="0">
                <a:solidFill>
                  <a:schemeClr val="bg1"/>
                </a:solidFill>
                <a:latin typeface="Mont Bold" panose="00000900000000000000" pitchFamily="2" charset="0"/>
              </a:rPr>
              <a:t>Автоматизация проектной деятельности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830082D-E1E9-470C-96AE-96AF6C1A59E6}"/>
              </a:ext>
            </a:extLst>
          </p:cNvPr>
          <p:cNvCxnSpPr>
            <a:cxnSpLocks/>
          </p:cNvCxnSpPr>
          <p:nvPr/>
        </p:nvCxnSpPr>
        <p:spPr>
          <a:xfrm>
            <a:off x="821501" y="5315201"/>
            <a:ext cx="824384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8FCCB4-0DE4-4236-A3D0-B43796E709EA}"/>
              </a:ext>
            </a:extLst>
          </p:cNvPr>
          <p:cNvSpPr/>
          <p:nvPr/>
        </p:nvSpPr>
        <p:spPr bwMode="auto">
          <a:xfrm>
            <a:off x="821501" y="5645324"/>
            <a:ext cx="1878156" cy="585028"/>
          </a:xfrm>
          <a:prstGeom prst="roundRect">
            <a:avLst>
              <a:gd name="adj" fmla="val 50000"/>
            </a:avLst>
          </a:prstGeom>
          <a:noFill/>
          <a:ln>
            <a:solidFill>
              <a:srgbClr val="90E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defRPr/>
            </a:pPr>
            <a:r>
              <a:rPr lang="ru-RU" sz="3200" dirty="0">
                <a:solidFill>
                  <a:srgbClr val="90ED7B"/>
                </a:solidFill>
                <a:latin typeface="Mont SemiBold" panose="00000800000000000000" pitchFamily="2" charset="0"/>
                <a:cs typeface="Arial"/>
              </a:rPr>
              <a:t>Орион</a:t>
            </a:r>
          </a:p>
        </p:txBody>
      </p:sp>
    </p:spTree>
    <p:extLst>
      <p:ext uri="{BB962C8B-B14F-4D97-AF65-F5344CB8AC3E}">
        <p14:creationId xmlns:p14="http://schemas.microsoft.com/office/powerpoint/2010/main" val="343994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53C77EA4-C89D-4AD3-AF5C-FF1206FF360B}"/>
              </a:ext>
            </a:extLst>
          </p:cNvPr>
          <p:cNvSpPr/>
          <p:nvPr/>
        </p:nvSpPr>
        <p:spPr>
          <a:xfrm>
            <a:off x="524489" y="3811674"/>
            <a:ext cx="2827999" cy="905348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053C0333-78DC-4466-A2CE-A3740A8E7C7A}"/>
              </a:ext>
            </a:extLst>
          </p:cNvPr>
          <p:cNvSpPr/>
          <p:nvPr/>
        </p:nvSpPr>
        <p:spPr>
          <a:xfrm>
            <a:off x="524489" y="2757352"/>
            <a:ext cx="2827999" cy="905348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05501" y="3962922"/>
            <a:ext cx="2646988" cy="646331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Интеграция с 1С или другими системами: </a:t>
            </a:r>
            <a:endParaRPr sz="1200" dirty="0">
              <a:latin typeface="Mont" panose="00000700000000000000" pitchFamily="2" charset="0"/>
            </a:endParaRPr>
          </a:p>
          <a:p>
            <a:pPr marL="171450" indent="-171450">
              <a:buClr>
                <a:srgbClr val="0041F9"/>
              </a:buClr>
              <a:buFont typeface="Arial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Получения затрат на ФОТ</a:t>
            </a:r>
            <a:endParaRPr sz="1200" dirty="0">
              <a:latin typeface="Mont" panose="00000700000000000000" pitchFamily="2" charset="0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705501" y="2865453"/>
            <a:ext cx="2438170" cy="646331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Команда</a:t>
            </a:r>
            <a:endParaRPr sz="1200" dirty="0">
              <a:latin typeface="Mont" panose="00000700000000000000" pitchFamily="2" charset="0"/>
            </a:endParaRPr>
          </a:p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Субподряды и вакансии</a:t>
            </a:r>
            <a:endParaRPr sz="1200" dirty="0">
              <a:latin typeface="Mont" panose="00000700000000000000" pitchFamily="2" charset="0"/>
            </a:endParaRPr>
          </a:p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Прогнозы в часах и деньгах</a:t>
            </a:r>
            <a:endParaRPr sz="1200" dirty="0">
              <a:latin typeface="Mont" panose="000007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" b="1139"/>
          <a:stretch/>
        </p:blipFill>
        <p:spPr bwMode="auto">
          <a:xfrm>
            <a:off x="3612180" y="2678573"/>
            <a:ext cx="6787759" cy="38004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9E3B892-281A-4E74-B55E-8A5F3A7B6D3D}"/>
              </a:ext>
            </a:extLst>
          </p:cNvPr>
          <p:cNvSpPr txBox="1"/>
          <p:nvPr/>
        </p:nvSpPr>
        <p:spPr>
          <a:xfrm>
            <a:off x="485774" y="332514"/>
            <a:ext cx="11534738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Управление проектами и ресурсами. </a:t>
            </a:r>
            <a:b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</a:br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Паспорт проекта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CFFB61-39FD-4D48-856C-A89778323FAA}"/>
              </a:ext>
            </a:extLst>
          </p:cNvPr>
          <p:cNvSpPr txBox="1"/>
          <p:nvPr/>
        </p:nvSpPr>
        <p:spPr>
          <a:xfrm>
            <a:off x="627539" y="5416593"/>
            <a:ext cx="3163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Карточка проекта, субподряды, вакансии, связь с Договорами, единый учет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7C92E66-4968-4FD2-BAAE-2F817FFB5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925" y="5488653"/>
            <a:ext cx="99127" cy="100941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AD42973A-D62B-450D-BB16-22A3DBDD8523}"/>
              </a:ext>
            </a:extLst>
          </p:cNvPr>
          <p:cNvCxnSpPr>
            <a:cxnSpLocks/>
          </p:cNvCxnSpPr>
          <p:nvPr/>
        </p:nvCxnSpPr>
        <p:spPr bwMode="auto">
          <a:xfrm>
            <a:off x="2266190" y="1753259"/>
            <a:ext cx="7037467" cy="0"/>
          </a:xfrm>
          <a:prstGeom prst="line">
            <a:avLst/>
          </a:prstGeom>
          <a:ln w="12700"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53AAF74A-6517-4662-B062-66D757F7B69E}"/>
              </a:ext>
            </a:extLst>
          </p:cNvPr>
          <p:cNvSpPr/>
          <p:nvPr/>
        </p:nvSpPr>
        <p:spPr bwMode="auto">
          <a:xfrm>
            <a:off x="9425576" y="1313626"/>
            <a:ext cx="2330869" cy="924833"/>
          </a:xfrm>
          <a:prstGeom prst="roundRect">
            <a:avLst/>
          </a:prstGeom>
          <a:gradFill>
            <a:gsLst>
              <a:gs pos="85000">
                <a:srgbClr val="F7F9FF"/>
              </a:gs>
              <a:gs pos="100000">
                <a:srgbClr val="F7F9FF">
                  <a:alpha val="52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FA7A5CD1-E871-4BB4-A1C1-505A0F28B125}"/>
              </a:ext>
            </a:extLst>
          </p:cNvPr>
          <p:cNvSpPr/>
          <p:nvPr/>
        </p:nvSpPr>
        <p:spPr bwMode="auto">
          <a:xfrm>
            <a:off x="5585509" y="1313626"/>
            <a:ext cx="3152544" cy="924833"/>
          </a:xfrm>
          <a:prstGeom prst="roundRect">
            <a:avLst/>
          </a:prstGeom>
          <a:gradFill>
            <a:gsLst>
              <a:gs pos="89000">
                <a:srgbClr val="F7F9FF"/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6AB4F14-D608-4E93-BF44-F836579A4B19}"/>
              </a:ext>
            </a:extLst>
          </p:cNvPr>
          <p:cNvSpPr txBox="1"/>
          <p:nvPr/>
        </p:nvSpPr>
        <p:spPr bwMode="auto">
          <a:xfrm>
            <a:off x="611785" y="1633899"/>
            <a:ext cx="164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latin typeface="Mont SemiBold" panose="00000800000000000000" pitchFamily="2" charset="0"/>
                <a:cs typeface="Arial"/>
              </a:rPr>
              <a:t>Бизнес-цели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66171284-CE49-452A-8F17-6C511B69788E}"/>
              </a:ext>
            </a:extLst>
          </p:cNvPr>
          <p:cNvSpPr/>
          <p:nvPr/>
        </p:nvSpPr>
        <p:spPr bwMode="auto">
          <a:xfrm>
            <a:off x="2963022" y="1313626"/>
            <a:ext cx="1806952" cy="924833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126F19F-81C7-4D40-A655-95C638A33436}"/>
              </a:ext>
            </a:extLst>
          </p:cNvPr>
          <p:cNvSpPr txBox="1"/>
          <p:nvPr/>
        </p:nvSpPr>
        <p:spPr bwMode="auto">
          <a:xfrm>
            <a:off x="3137006" y="1466870"/>
            <a:ext cx="14424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Управление проектом </a:t>
            </a:r>
            <a:br>
              <a:rPr lang="ru-RU" sz="1100" dirty="0">
                <a:latin typeface="Mont" panose="00000700000000000000" pitchFamily="2" charset="0"/>
                <a:cs typeface="Arial"/>
              </a:rPr>
            </a:br>
            <a:r>
              <a:rPr lang="ru-RU" sz="1100" dirty="0">
                <a:latin typeface="Mont" panose="00000700000000000000" pitchFamily="2" charset="0"/>
                <a:cs typeface="Arial"/>
              </a:rPr>
              <a:t>в одном месте</a:t>
            </a: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BCC27DFB-395C-4C9A-BB01-64DE5E2EF1B9}"/>
              </a:ext>
            </a:extLst>
          </p:cNvPr>
          <p:cNvSpPr/>
          <p:nvPr/>
        </p:nvSpPr>
        <p:spPr bwMode="auto">
          <a:xfrm>
            <a:off x="2890249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CDD0160-1E7C-495C-84EA-D23BE7326CBF}"/>
              </a:ext>
            </a:extLst>
          </p:cNvPr>
          <p:cNvSpPr txBox="1"/>
          <p:nvPr/>
        </p:nvSpPr>
        <p:spPr bwMode="auto">
          <a:xfrm>
            <a:off x="5862580" y="1472764"/>
            <a:ext cx="28915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Оперативный контроль изменений команды, </a:t>
            </a:r>
            <a:r>
              <a:rPr lang="ru-RU" sz="1100" dirty="0" err="1">
                <a:latin typeface="Mont" panose="00000700000000000000" pitchFamily="2" charset="0"/>
                <a:cs typeface="Arial"/>
              </a:rPr>
              <a:t>аллокации</a:t>
            </a:r>
            <a:r>
              <a:rPr lang="ru-RU" sz="1100" dirty="0">
                <a:latin typeface="Mont" panose="00000700000000000000" pitchFamily="2" charset="0"/>
                <a:cs typeface="Arial"/>
              </a:rPr>
              <a:t>, статуса, документов</a:t>
            </a: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E195A3C9-A910-4A85-90D6-F55F56CD6469}"/>
              </a:ext>
            </a:extLst>
          </p:cNvPr>
          <p:cNvSpPr/>
          <p:nvPr/>
        </p:nvSpPr>
        <p:spPr bwMode="auto">
          <a:xfrm>
            <a:off x="5496834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CB4D847-244C-4813-AE22-6DD7D0513303}"/>
              </a:ext>
            </a:extLst>
          </p:cNvPr>
          <p:cNvSpPr txBox="1"/>
          <p:nvPr/>
        </p:nvSpPr>
        <p:spPr bwMode="auto">
          <a:xfrm>
            <a:off x="9592782" y="1472764"/>
            <a:ext cx="21003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Прогнозирование трудозатрат </a:t>
            </a:r>
            <a:br>
              <a:rPr lang="ru-RU" sz="1100" dirty="0">
                <a:latin typeface="Mont" panose="00000700000000000000" pitchFamily="2" charset="0"/>
                <a:cs typeface="Arial"/>
              </a:rPr>
            </a:br>
            <a:r>
              <a:rPr lang="ru-RU" sz="1100" dirty="0">
                <a:latin typeface="Mont" panose="00000700000000000000" pitchFamily="2" charset="0"/>
                <a:cs typeface="Arial"/>
              </a:rPr>
              <a:t>и денежных средств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id="{CB48A380-B871-45B6-96A0-DA5AFF5C04E9}"/>
              </a:ext>
            </a:extLst>
          </p:cNvPr>
          <p:cNvSpPr/>
          <p:nvPr/>
        </p:nvSpPr>
        <p:spPr bwMode="auto">
          <a:xfrm>
            <a:off x="9346025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92CEA4E6-E26A-4503-A316-F1ED1CF3C30E}"/>
              </a:ext>
            </a:extLst>
          </p:cNvPr>
          <p:cNvSpPr/>
          <p:nvPr/>
        </p:nvSpPr>
        <p:spPr bwMode="auto">
          <a:xfrm>
            <a:off x="496683" y="1533839"/>
            <a:ext cx="1769507" cy="507118"/>
          </a:xfrm>
          <a:prstGeom prst="roundRect">
            <a:avLst/>
          </a:prstGeom>
          <a:noFill/>
          <a:ln>
            <a:solidFill>
              <a:srgbClr val="004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A7E06D0C-6FA1-40B1-8449-6F15166CFEEF}"/>
              </a:ext>
            </a:extLst>
          </p:cNvPr>
          <p:cNvSpPr/>
          <p:nvPr/>
        </p:nvSpPr>
        <p:spPr bwMode="auto">
          <a:xfrm>
            <a:off x="463236" y="2365621"/>
            <a:ext cx="1763913" cy="35394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ru-RU" sz="1700" dirty="0">
                <a:latin typeface="Mont SemiBold" panose="00000800000000000000" pitchFamily="2" charset="0"/>
                <a:cs typeface="Arial"/>
              </a:rPr>
              <a:t>Решение</a:t>
            </a:r>
            <a:endParaRPr dirty="0">
              <a:latin typeface="Mont SemiBold" panose="00000800000000000000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8F980FC4-CC4F-44AB-946E-C59591405C1E}"/>
              </a:ext>
            </a:extLst>
          </p:cNvPr>
          <p:cNvSpPr txBox="1"/>
          <p:nvPr/>
        </p:nvSpPr>
        <p:spPr bwMode="auto">
          <a:xfrm>
            <a:off x="485774" y="332514"/>
            <a:ext cx="7972426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Управление проектами и ресурсами. Прогнозируем и </a:t>
            </a:r>
            <a:r>
              <a:rPr lang="ru-RU" sz="2800" dirty="0" err="1">
                <a:latin typeface="Mont SemiBold" panose="00000800000000000000" pitchFamily="2" charset="0"/>
                <a:cs typeface="Arial" panose="020B0604020202020204" pitchFamily="34" charset="0"/>
              </a:rPr>
              <a:t>бюджетируем</a:t>
            </a:r>
            <a:endParaRPr lang="ru-RU" sz="2800" dirty="0">
              <a:latin typeface="Mont SemiBold" panose="000008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01E32643-5029-4258-9945-9569EAC56BC3}"/>
              </a:ext>
            </a:extLst>
          </p:cNvPr>
          <p:cNvCxnSpPr>
            <a:cxnSpLocks/>
          </p:cNvCxnSpPr>
          <p:nvPr/>
        </p:nvCxnSpPr>
        <p:spPr bwMode="auto">
          <a:xfrm>
            <a:off x="2266190" y="1753259"/>
            <a:ext cx="7037467" cy="0"/>
          </a:xfrm>
          <a:prstGeom prst="line">
            <a:avLst/>
          </a:prstGeom>
          <a:ln w="12700"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D4BC4FA7-C94F-432B-85EA-862AE45C590E}"/>
              </a:ext>
            </a:extLst>
          </p:cNvPr>
          <p:cNvSpPr/>
          <p:nvPr/>
        </p:nvSpPr>
        <p:spPr bwMode="auto">
          <a:xfrm>
            <a:off x="9425576" y="1313626"/>
            <a:ext cx="2330869" cy="924833"/>
          </a:xfrm>
          <a:prstGeom prst="roundRect">
            <a:avLst/>
          </a:prstGeom>
          <a:gradFill>
            <a:gsLst>
              <a:gs pos="85000">
                <a:srgbClr val="F7F9FF"/>
              </a:gs>
              <a:gs pos="100000">
                <a:srgbClr val="F7F9FF">
                  <a:alpha val="52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DC85FB04-3CC6-4DB9-AFCF-227F2A45FE41}"/>
              </a:ext>
            </a:extLst>
          </p:cNvPr>
          <p:cNvSpPr/>
          <p:nvPr/>
        </p:nvSpPr>
        <p:spPr bwMode="auto">
          <a:xfrm>
            <a:off x="5585509" y="1313626"/>
            <a:ext cx="3152544" cy="924833"/>
          </a:xfrm>
          <a:prstGeom prst="roundRect">
            <a:avLst/>
          </a:prstGeom>
          <a:gradFill>
            <a:gsLst>
              <a:gs pos="89000">
                <a:srgbClr val="F7F9FF"/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F51F31-87FA-4E43-A7BF-25A6E93FD194}"/>
              </a:ext>
            </a:extLst>
          </p:cNvPr>
          <p:cNvSpPr txBox="1"/>
          <p:nvPr/>
        </p:nvSpPr>
        <p:spPr bwMode="auto">
          <a:xfrm>
            <a:off x="611785" y="1633899"/>
            <a:ext cx="164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latin typeface="Mont SemiBold" panose="00000800000000000000" pitchFamily="2" charset="0"/>
                <a:cs typeface="Arial"/>
              </a:rPr>
              <a:t>Бизнес-цели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E5394696-070A-4C8D-A080-80DB10680D1E}"/>
              </a:ext>
            </a:extLst>
          </p:cNvPr>
          <p:cNvSpPr/>
          <p:nvPr/>
        </p:nvSpPr>
        <p:spPr bwMode="auto">
          <a:xfrm>
            <a:off x="2963022" y="1313626"/>
            <a:ext cx="1806952" cy="924833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4075C7-3BF8-4735-8CB3-5E5173419BCD}"/>
              </a:ext>
            </a:extLst>
          </p:cNvPr>
          <p:cNvSpPr txBox="1"/>
          <p:nvPr/>
        </p:nvSpPr>
        <p:spPr bwMode="auto">
          <a:xfrm>
            <a:off x="3137006" y="1466870"/>
            <a:ext cx="14424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Управление проектом </a:t>
            </a:r>
            <a:br>
              <a:rPr lang="ru-RU" sz="1100" dirty="0">
                <a:latin typeface="Mont" panose="00000700000000000000" pitchFamily="2" charset="0"/>
                <a:cs typeface="Arial"/>
              </a:rPr>
            </a:br>
            <a:r>
              <a:rPr lang="ru-RU" sz="1100" dirty="0">
                <a:latin typeface="Mont" panose="00000700000000000000" pitchFamily="2" charset="0"/>
                <a:cs typeface="Arial"/>
              </a:rPr>
              <a:t>в одном месте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F99A101C-6A78-4BDA-952B-4C6320CC4FF7}"/>
              </a:ext>
            </a:extLst>
          </p:cNvPr>
          <p:cNvSpPr/>
          <p:nvPr/>
        </p:nvSpPr>
        <p:spPr bwMode="auto">
          <a:xfrm>
            <a:off x="2890249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D3942D-0848-434C-830C-1E68EF0DDD84}"/>
              </a:ext>
            </a:extLst>
          </p:cNvPr>
          <p:cNvSpPr txBox="1"/>
          <p:nvPr/>
        </p:nvSpPr>
        <p:spPr bwMode="auto">
          <a:xfrm>
            <a:off x="5862580" y="1472764"/>
            <a:ext cx="28915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Оперативный контроль изменений команды, </a:t>
            </a:r>
            <a:r>
              <a:rPr lang="ru-RU" sz="1100" dirty="0" err="1">
                <a:latin typeface="Mont" panose="00000700000000000000" pitchFamily="2" charset="0"/>
                <a:cs typeface="Arial"/>
              </a:rPr>
              <a:t>аллокации</a:t>
            </a:r>
            <a:r>
              <a:rPr lang="ru-RU" sz="1100" dirty="0">
                <a:latin typeface="Mont" panose="00000700000000000000" pitchFamily="2" charset="0"/>
                <a:cs typeface="Arial"/>
              </a:rPr>
              <a:t>, статуса, документов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981D91EF-92D5-4169-9079-A306E53A34D9}"/>
              </a:ext>
            </a:extLst>
          </p:cNvPr>
          <p:cNvSpPr/>
          <p:nvPr/>
        </p:nvSpPr>
        <p:spPr bwMode="auto">
          <a:xfrm>
            <a:off x="5496834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71287D-CB72-44B6-A698-15F95A9A9431}"/>
              </a:ext>
            </a:extLst>
          </p:cNvPr>
          <p:cNvSpPr txBox="1"/>
          <p:nvPr/>
        </p:nvSpPr>
        <p:spPr bwMode="auto">
          <a:xfrm>
            <a:off x="9592782" y="1472764"/>
            <a:ext cx="21003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Прогнозирование трудозатрат </a:t>
            </a:r>
            <a:br>
              <a:rPr lang="ru-RU" sz="1100" dirty="0">
                <a:latin typeface="Mont" panose="00000700000000000000" pitchFamily="2" charset="0"/>
                <a:cs typeface="Arial"/>
              </a:rPr>
            </a:br>
            <a:r>
              <a:rPr lang="ru-RU" sz="1100" dirty="0">
                <a:latin typeface="Mont" panose="00000700000000000000" pitchFamily="2" charset="0"/>
                <a:cs typeface="Arial"/>
              </a:rPr>
              <a:t>и денежных средств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4C1FF225-8505-4C28-A64B-5226EE7C91A3}"/>
              </a:ext>
            </a:extLst>
          </p:cNvPr>
          <p:cNvSpPr/>
          <p:nvPr/>
        </p:nvSpPr>
        <p:spPr bwMode="auto">
          <a:xfrm>
            <a:off x="9346025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D142BE4A-CF14-4A43-8EA3-920BDE731320}"/>
              </a:ext>
            </a:extLst>
          </p:cNvPr>
          <p:cNvSpPr/>
          <p:nvPr/>
        </p:nvSpPr>
        <p:spPr bwMode="auto">
          <a:xfrm>
            <a:off x="524489" y="4191215"/>
            <a:ext cx="2827999" cy="905348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E668896A-9ECD-45E3-8790-5858E53D7326}"/>
              </a:ext>
            </a:extLst>
          </p:cNvPr>
          <p:cNvSpPr/>
          <p:nvPr/>
        </p:nvSpPr>
        <p:spPr bwMode="auto">
          <a:xfrm>
            <a:off x="524489" y="2757351"/>
            <a:ext cx="2827999" cy="1285269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DC01DE18-5A17-4374-B766-669F2FA047D9}"/>
              </a:ext>
            </a:extLst>
          </p:cNvPr>
          <p:cNvSpPr/>
          <p:nvPr/>
        </p:nvSpPr>
        <p:spPr bwMode="auto">
          <a:xfrm>
            <a:off x="463236" y="2365621"/>
            <a:ext cx="1763913" cy="35394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ru-RU" sz="1700" dirty="0">
                <a:latin typeface="Mont SemiBold" panose="00000800000000000000" pitchFamily="2" charset="0"/>
                <a:cs typeface="Arial"/>
              </a:rPr>
              <a:t>Решение</a:t>
            </a:r>
            <a:endParaRPr dirty="0">
              <a:latin typeface="Mont SemiBold" panose="00000800000000000000" pitchFamily="2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503EB3C8-22F6-424F-9C3F-66DF03389A40}"/>
              </a:ext>
            </a:extLst>
          </p:cNvPr>
          <p:cNvSpPr/>
          <p:nvPr/>
        </p:nvSpPr>
        <p:spPr bwMode="auto">
          <a:xfrm>
            <a:off x="705501" y="4342463"/>
            <a:ext cx="2646988" cy="646331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Интеграция с 1С или другими системами: </a:t>
            </a:r>
            <a:endParaRPr sz="1200" dirty="0">
              <a:latin typeface="Mont" panose="00000700000000000000" pitchFamily="2" charset="0"/>
            </a:endParaRPr>
          </a:p>
          <a:p>
            <a:pPr marL="171450" indent="-171450">
              <a:buClr>
                <a:srgbClr val="0041F9"/>
              </a:buClr>
              <a:buFont typeface="Arial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Получения затрат на ФОТ</a:t>
            </a:r>
            <a:endParaRPr sz="1200" dirty="0">
              <a:latin typeface="Mont" panose="00000700000000000000" pitchFamily="2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45370FF-D6AF-4B74-83D5-43AEDA4EFCA5}"/>
              </a:ext>
            </a:extLst>
          </p:cNvPr>
          <p:cNvSpPr/>
          <p:nvPr/>
        </p:nvSpPr>
        <p:spPr bwMode="auto">
          <a:xfrm>
            <a:off x="705500" y="2865453"/>
            <a:ext cx="2821686" cy="1015663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Прогнозы в часах и деньгах</a:t>
            </a:r>
          </a:p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Дополнительные расходы (премии, командировки)</a:t>
            </a:r>
          </a:p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Дальнейшее сравнение </a:t>
            </a:r>
            <a:r>
              <a:rPr lang="ru-RU" sz="1200" dirty="0" err="1">
                <a:latin typeface="Mont" panose="00000700000000000000" pitchFamily="2" charset="0"/>
                <a:cs typeface="Arial"/>
              </a:rPr>
              <a:t>аллокации</a:t>
            </a:r>
            <a:r>
              <a:rPr lang="ru-RU" sz="1200" dirty="0">
                <a:latin typeface="Mont" panose="00000700000000000000" pitchFamily="2" charset="0"/>
                <a:cs typeface="Arial"/>
              </a:rPr>
              <a:t> и факт табелей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4FC89B0-E01D-4032-8B3D-CECF80B2C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33500" y="2674425"/>
            <a:ext cx="6607424" cy="340620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313CD74-103B-4016-8DFB-9E3BFA14A5E1}"/>
              </a:ext>
            </a:extLst>
          </p:cNvPr>
          <p:cNvSpPr txBox="1"/>
          <p:nvPr/>
        </p:nvSpPr>
        <p:spPr bwMode="auto">
          <a:xfrm>
            <a:off x="650400" y="5434297"/>
            <a:ext cx="2797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Карточка прогноза,</a:t>
            </a:r>
            <a:br>
              <a:rPr lang="ru-RU" sz="1200" dirty="0">
                <a:latin typeface="Mont" panose="020B0604020202020204" charset="0"/>
              </a:rPr>
            </a:br>
            <a:r>
              <a:rPr lang="ru-RU" sz="1200" dirty="0">
                <a:latin typeface="Mont" panose="020B0604020202020204" charset="0"/>
              </a:rPr>
              <a:t> все денежные обязательства </a:t>
            </a:r>
            <a:br>
              <a:rPr lang="ru-RU" sz="1200" dirty="0">
                <a:latin typeface="Mont" panose="020B0604020202020204" charset="0"/>
              </a:rPr>
            </a:br>
            <a:r>
              <a:rPr lang="ru-RU" sz="1200" dirty="0">
                <a:latin typeface="Mont" panose="020B0604020202020204" charset="0"/>
              </a:rPr>
              <a:t>и платежи в одном 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DC05CB4-50A4-4D7E-8AE0-F65E63991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527785" y="5506357"/>
            <a:ext cx="99127" cy="10094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2F93483-A87B-48F5-93B7-C42DB678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501989" y="4291180"/>
            <a:ext cx="4512974" cy="2159555"/>
          </a:xfrm>
          <a:prstGeom prst="rect">
            <a:avLst/>
          </a:prstGeom>
        </p:spPr>
      </p:pic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F6490507-5E9B-4770-AAE1-E94ED777BA61}"/>
              </a:ext>
            </a:extLst>
          </p:cNvPr>
          <p:cNvCxnSpPr>
            <a:cxnSpLocks/>
          </p:cNvCxnSpPr>
          <p:nvPr/>
        </p:nvCxnSpPr>
        <p:spPr bwMode="auto">
          <a:xfrm flipV="1">
            <a:off x="6824449" y="5835552"/>
            <a:ext cx="592378" cy="1"/>
          </a:xfrm>
          <a:prstGeom prst="straightConnector1">
            <a:avLst/>
          </a:prstGeom>
          <a:ln>
            <a:solidFill>
              <a:srgbClr val="0041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56DBF2C-1622-4C8E-B122-1B967B13E9D5}"/>
              </a:ext>
            </a:extLst>
          </p:cNvPr>
          <p:cNvSpPr txBox="1"/>
          <p:nvPr/>
        </p:nvSpPr>
        <p:spPr bwMode="auto">
          <a:xfrm>
            <a:off x="5399232" y="5713023"/>
            <a:ext cx="2211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Контролируем договорную обвязку </a:t>
            </a:r>
            <a:br>
              <a:rPr lang="ru-RU" sz="1200" dirty="0">
                <a:latin typeface="Mont" panose="020B0604020202020204" charset="0"/>
              </a:rPr>
            </a:br>
            <a:r>
              <a:rPr lang="ru-RU" sz="1200" dirty="0">
                <a:latin typeface="Mont" panose="020B0604020202020204" charset="0"/>
              </a:rPr>
              <a:t>и исполнение обязательств по счетам</a:t>
            </a: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4B1EC51-B54E-4244-A755-663E9FFAB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5276617" y="5785083"/>
            <a:ext cx="99127" cy="100941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777430EB-8BDC-4305-80C9-7722B365DC66}"/>
              </a:ext>
            </a:extLst>
          </p:cNvPr>
          <p:cNvSpPr/>
          <p:nvPr/>
        </p:nvSpPr>
        <p:spPr bwMode="auto">
          <a:xfrm>
            <a:off x="496683" y="1533839"/>
            <a:ext cx="1769507" cy="507118"/>
          </a:xfrm>
          <a:prstGeom prst="roundRect">
            <a:avLst/>
          </a:prstGeom>
          <a:noFill/>
          <a:ln>
            <a:solidFill>
              <a:srgbClr val="004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6958F77-E09F-4C81-8A16-B481A31497E1}"/>
              </a:ext>
            </a:extLst>
          </p:cNvPr>
          <p:cNvSpPr txBox="1"/>
          <p:nvPr/>
        </p:nvSpPr>
        <p:spPr bwMode="auto">
          <a:xfrm>
            <a:off x="485774" y="332514"/>
            <a:ext cx="7972426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Управление проектами и ресурсами. Аналитика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BBC2231-1453-4000-8B08-8765B45B9EB5}"/>
              </a:ext>
            </a:extLst>
          </p:cNvPr>
          <p:cNvCxnSpPr>
            <a:cxnSpLocks/>
          </p:cNvCxnSpPr>
          <p:nvPr/>
        </p:nvCxnSpPr>
        <p:spPr bwMode="auto">
          <a:xfrm>
            <a:off x="2266190" y="1753259"/>
            <a:ext cx="7735060" cy="0"/>
          </a:xfrm>
          <a:prstGeom prst="line">
            <a:avLst/>
          </a:prstGeom>
          <a:ln w="12700"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064F542E-02B3-416C-B954-DA1C1DA1380F}"/>
              </a:ext>
            </a:extLst>
          </p:cNvPr>
          <p:cNvSpPr/>
          <p:nvPr/>
        </p:nvSpPr>
        <p:spPr bwMode="auto">
          <a:xfrm>
            <a:off x="6498125" y="1313626"/>
            <a:ext cx="2768342" cy="924833"/>
          </a:xfrm>
          <a:prstGeom prst="roundRect">
            <a:avLst/>
          </a:prstGeom>
          <a:gradFill>
            <a:gsLst>
              <a:gs pos="85000">
                <a:srgbClr val="F7F9FF"/>
              </a:gs>
              <a:gs pos="100000">
                <a:srgbClr val="F7F9FF">
                  <a:alpha val="52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C76BA7-635B-45BD-96C1-BB7ACB221B94}"/>
              </a:ext>
            </a:extLst>
          </p:cNvPr>
          <p:cNvSpPr txBox="1"/>
          <p:nvPr/>
        </p:nvSpPr>
        <p:spPr bwMode="auto">
          <a:xfrm>
            <a:off x="611785" y="1633899"/>
            <a:ext cx="164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latin typeface="Mont SemiBold" panose="00000800000000000000" pitchFamily="2" charset="0"/>
                <a:cs typeface="Arial"/>
              </a:rPr>
              <a:t>Бизнес-цели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9588338-1633-4DAD-9BC0-51307B6B438B}"/>
              </a:ext>
            </a:extLst>
          </p:cNvPr>
          <p:cNvSpPr/>
          <p:nvPr/>
        </p:nvSpPr>
        <p:spPr bwMode="auto">
          <a:xfrm>
            <a:off x="2637249" y="1313626"/>
            <a:ext cx="3493042" cy="924833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B757FB-7601-4222-9432-7716F880C9AA}"/>
              </a:ext>
            </a:extLst>
          </p:cNvPr>
          <p:cNvSpPr txBox="1"/>
          <p:nvPr/>
        </p:nvSpPr>
        <p:spPr bwMode="auto">
          <a:xfrm>
            <a:off x="2811233" y="1386860"/>
            <a:ext cx="331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Сводное управление и принятие решение с помощью P&amp;L (отчет о прибылях</a:t>
            </a:r>
            <a:br>
              <a:rPr lang="ru-RU" sz="1100" dirty="0">
                <a:latin typeface="Mont" panose="00000700000000000000" pitchFamily="2" charset="0"/>
                <a:cs typeface="Arial"/>
              </a:rPr>
            </a:br>
            <a:r>
              <a:rPr lang="ru-RU" sz="1100" dirty="0">
                <a:latin typeface="Mont" panose="00000700000000000000" pitchFamily="2" charset="0"/>
                <a:cs typeface="Arial"/>
              </a:rPr>
              <a:t>и убытках) - юнит-экономика каждого проекта (направления компании)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50A1CD56-DB2D-42B0-BBC3-389337FBA950}"/>
              </a:ext>
            </a:extLst>
          </p:cNvPr>
          <p:cNvSpPr/>
          <p:nvPr/>
        </p:nvSpPr>
        <p:spPr bwMode="auto">
          <a:xfrm>
            <a:off x="2564476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6B03ED-8102-4671-8E79-4AF376D9F259}"/>
              </a:ext>
            </a:extLst>
          </p:cNvPr>
          <p:cNvSpPr txBox="1"/>
          <p:nvPr/>
        </p:nvSpPr>
        <p:spPr bwMode="auto">
          <a:xfrm>
            <a:off x="6665330" y="1392754"/>
            <a:ext cx="2416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Контроль движения денежных средств по каждому проекту</a:t>
            </a:r>
            <a:br>
              <a:rPr lang="ru-RU" sz="1100" dirty="0">
                <a:latin typeface="Mont" panose="00000700000000000000" pitchFamily="2" charset="0"/>
                <a:cs typeface="Arial"/>
              </a:rPr>
            </a:br>
            <a:r>
              <a:rPr lang="ru-RU" sz="1100" dirty="0">
                <a:latin typeface="Mont" panose="00000700000000000000" pitchFamily="2" charset="0"/>
                <a:cs typeface="Arial"/>
              </a:rPr>
              <a:t>с помощью отчета </a:t>
            </a:r>
            <a:r>
              <a:rPr lang="ru-RU" sz="1100" dirty="0" err="1">
                <a:latin typeface="Mont" panose="00000700000000000000" pitchFamily="2" charset="0"/>
                <a:cs typeface="Arial"/>
              </a:rPr>
              <a:t>Cash</a:t>
            </a:r>
            <a:r>
              <a:rPr lang="ru-RU" sz="1100" dirty="0">
                <a:latin typeface="Mont" panose="00000700000000000000" pitchFamily="2" charset="0"/>
                <a:cs typeface="Arial"/>
              </a:rPr>
              <a:t> </a:t>
            </a:r>
            <a:r>
              <a:rPr lang="ru-RU" sz="1100" dirty="0" err="1">
                <a:latin typeface="Mont" panose="00000700000000000000" pitchFamily="2" charset="0"/>
                <a:cs typeface="Arial"/>
              </a:rPr>
              <a:t>Flow</a:t>
            </a:r>
            <a:r>
              <a:rPr lang="ru-RU" sz="1100" dirty="0">
                <a:latin typeface="Mont" panose="00000700000000000000" pitchFamily="2" charset="0"/>
                <a:cs typeface="Arial"/>
              </a:rPr>
              <a:t> (график платежей)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F060E732-1EF3-4C60-9EF3-B1809C070844}"/>
              </a:ext>
            </a:extLst>
          </p:cNvPr>
          <p:cNvSpPr/>
          <p:nvPr/>
        </p:nvSpPr>
        <p:spPr bwMode="auto">
          <a:xfrm>
            <a:off x="6418574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CADCFEE0-A3F8-41DA-9CC4-ACFB2813403D}"/>
              </a:ext>
            </a:extLst>
          </p:cNvPr>
          <p:cNvSpPr/>
          <p:nvPr/>
        </p:nvSpPr>
        <p:spPr bwMode="auto">
          <a:xfrm>
            <a:off x="9609141" y="1313626"/>
            <a:ext cx="2136057" cy="924833"/>
          </a:xfrm>
          <a:prstGeom prst="roundRect">
            <a:avLst/>
          </a:prstGeom>
          <a:gradFill>
            <a:gsLst>
              <a:gs pos="85000">
                <a:srgbClr val="F7F9FF"/>
              </a:gs>
              <a:gs pos="100000">
                <a:srgbClr val="F7F9FF">
                  <a:alpha val="52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2D594-3B36-4295-9FFE-DAFEE1D91688}"/>
              </a:ext>
            </a:extLst>
          </p:cNvPr>
          <p:cNvSpPr txBox="1"/>
          <p:nvPr/>
        </p:nvSpPr>
        <p:spPr bwMode="auto">
          <a:xfrm>
            <a:off x="9776346" y="1480234"/>
            <a:ext cx="22562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Визуальный контроль </a:t>
            </a:r>
            <a:br>
              <a:rPr lang="ru-RU" sz="1100" dirty="0">
                <a:latin typeface="Mont" panose="00000700000000000000" pitchFamily="2" charset="0"/>
                <a:cs typeface="Arial"/>
              </a:rPr>
            </a:br>
            <a:r>
              <a:rPr lang="ru-RU" sz="1100" dirty="0">
                <a:latin typeface="Mont" panose="00000700000000000000" pitchFamily="2" charset="0"/>
                <a:cs typeface="Arial"/>
              </a:rPr>
              <a:t>и прогноз исполнения показателей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951DF864-BCCD-4318-BC14-E11217826788}"/>
              </a:ext>
            </a:extLst>
          </p:cNvPr>
          <p:cNvSpPr/>
          <p:nvPr/>
        </p:nvSpPr>
        <p:spPr bwMode="auto">
          <a:xfrm>
            <a:off x="9529590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E028A0F-3251-4268-95D5-A904F6E0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470762" y="2786623"/>
            <a:ext cx="7274430" cy="3093994"/>
          </a:xfrm>
          <a:prstGeom prst="rect">
            <a:avLst/>
          </a:prstGeom>
          <a:ln>
            <a:solidFill>
              <a:schemeClr val="bg2"/>
            </a:solidFill>
          </a:ln>
          <a:effectLst/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1A4A0AA-CB30-42F5-9DE1-087C8CD52568}"/>
              </a:ext>
            </a:extLst>
          </p:cNvPr>
          <p:cNvSpPr/>
          <p:nvPr/>
        </p:nvSpPr>
        <p:spPr bwMode="auto">
          <a:xfrm>
            <a:off x="463236" y="2365621"/>
            <a:ext cx="1763913" cy="35394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ru-RU" sz="1700" dirty="0">
                <a:latin typeface="Mont SemiBold" panose="00000800000000000000" pitchFamily="2" charset="0"/>
                <a:cs typeface="Arial"/>
              </a:rPr>
              <a:t>Решение</a:t>
            </a:r>
            <a:endParaRPr dirty="0">
              <a:latin typeface="Mont SemiBold" panose="000008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6C6F89F-465A-436A-B982-62AA373131BE}"/>
              </a:ext>
            </a:extLst>
          </p:cNvPr>
          <p:cNvGrpSpPr/>
          <p:nvPr/>
        </p:nvGrpSpPr>
        <p:grpSpPr>
          <a:xfrm>
            <a:off x="524489" y="2757353"/>
            <a:ext cx="3749866" cy="3222796"/>
            <a:chOff x="524489" y="2757353"/>
            <a:chExt cx="3749866" cy="3445104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63B9E293-5705-47CC-A009-535FA08C5C9A}"/>
                </a:ext>
              </a:extLst>
            </p:cNvPr>
            <p:cNvSpPr/>
            <p:nvPr/>
          </p:nvSpPr>
          <p:spPr bwMode="auto">
            <a:xfrm>
              <a:off x="524489" y="3581237"/>
              <a:ext cx="3749866" cy="960507"/>
            </a:xfrm>
            <a:prstGeom prst="roundRect">
              <a:avLst>
                <a:gd name="adj" fmla="val 9456"/>
              </a:avLst>
            </a:prstGeom>
            <a:solidFill>
              <a:srgbClr val="F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FB1849B5-02C3-4C4D-803B-3E01DFED5B6A}"/>
                </a:ext>
              </a:extLst>
            </p:cNvPr>
            <p:cNvSpPr/>
            <p:nvPr/>
          </p:nvSpPr>
          <p:spPr bwMode="auto">
            <a:xfrm>
              <a:off x="524489" y="2757353"/>
              <a:ext cx="3749866" cy="715784"/>
            </a:xfrm>
            <a:prstGeom prst="roundRect">
              <a:avLst>
                <a:gd name="adj" fmla="val 9456"/>
              </a:avLst>
            </a:prstGeom>
            <a:solidFill>
              <a:srgbClr val="F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1381FB2A-5171-49AE-842E-757E3D26A358}"/>
                </a:ext>
              </a:extLst>
            </p:cNvPr>
            <p:cNvSpPr/>
            <p:nvPr/>
          </p:nvSpPr>
          <p:spPr bwMode="auto">
            <a:xfrm>
              <a:off x="705501" y="3732485"/>
              <a:ext cx="3493042" cy="646331"/>
            </a:xfrm>
            <a:prstGeom prst="rect">
              <a:avLst/>
            </a:prstGeom>
            <a:grpFill/>
          </p:spPr>
          <p:txBody>
            <a:bodyPr wrap="square" anchor="t">
              <a:spAutoFit/>
            </a:bodyPr>
            <a:lstStyle/>
            <a:p>
              <a:pPr>
                <a:buClr>
                  <a:srgbClr val="0041F9"/>
                </a:buClr>
                <a:defRPr/>
              </a:pPr>
              <a:r>
                <a:rPr lang="ru-RU" sz="1200" dirty="0">
                  <a:latin typeface="Mont" panose="00000700000000000000" pitchFamily="2" charset="0"/>
                  <a:cs typeface="Arial"/>
                </a:rPr>
                <a:t>Интеграция с 1С или другими системами: </a:t>
              </a:r>
              <a:endParaRPr sz="1200" dirty="0">
                <a:latin typeface="Mont" panose="00000700000000000000" pitchFamily="2" charset="0"/>
              </a:endParaRPr>
            </a:p>
            <a:p>
              <a:pPr marL="171450" indent="-171450">
                <a:buClr>
                  <a:srgbClr val="0041F9"/>
                </a:buClr>
                <a:buFont typeface="Arial"/>
                <a:buChar char="•"/>
                <a:defRPr/>
              </a:pPr>
              <a:r>
                <a:rPr lang="ru-RU" sz="1200" dirty="0">
                  <a:latin typeface="Mont" panose="00000700000000000000" pitchFamily="2" charset="0"/>
                  <a:cs typeface="Arial"/>
                </a:rPr>
                <a:t>Для автоматизации создания счетов</a:t>
              </a:r>
            </a:p>
            <a:p>
              <a:pPr marL="171450" indent="-171450">
                <a:buClr>
                  <a:srgbClr val="0041F9"/>
                </a:buClr>
                <a:buFont typeface="Arial"/>
                <a:buChar char="•"/>
                <a:defRPr/>
              </a:pPr>
              <a:r>
                <a:rPr lang="ru-RU" sz="1200" dirty="0">
                  <a:latin typeface="Mont" panose="00000700000000000000" pitchFamily="2" charset="0"/>
                  <a:cs typeface="Arial"/>
                </a:rPr>
                <a:t>Получения затрат на ФОТ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8C4CD75-0EC2-44A3-8DE1-A24F4A4BC48D}"/>
                </a:ext>
              </a:extLst>
            </p:cNvPr>
            <p:cNvSpPr/>
            <p:nvPr/>
          </p:nvSpPr>
          <p:spPr bwMode="auto">
            <a:xfrm>
              <a:off x="705500" y="2865453"/>
              <a:ext cx="3112120" cy="461665"/>
            </a:xfrm>
            <a:prstGeom prst="rect">
              <a:avLst/>
            </a:prstGeom>
            <a:grpFill/>
          </p:spPr>
          <p:txBody>
            <a:bodyPr wrap="square" anchor="t">
              <a:spAutoFit/>
            </a:bodyPr>
            <a:lstStyle/>
            <a:p>
              <a:pPr>
                <a:buClr>
                  <a:srgbClr val="0041F9"/>
                </a:buClr>
                <a:defRPr/>
              </a:pPr>
              <a:r>
                <a:rPr lang="ru-RU" sz="1200" dirty="0">
                  <a:latin typeface="Mont" panose="00000700000000000000" pitchFamily="2" charset="0"/>
                  <a:cs typeface="Arial"/>
                </a:rPr>
                <a:t>Прогнозирование и контроль доходов и расходов по проекту</a:t>
              </a:r>
            </a:p>
          </p:txBody>
        </p:sp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A9DBFB24-F178-4EEB-BB51-6396DF1E2C1A}"/>
                </a:ext>
              </a:extLst>
            </p:cNvPr>
            <p:cNvSpPr/>
            <p:nvPr/>
          </p:nvSpPr>
          <p:spPr bwMode="auto">
            <a:xfrm>
              <a:off x="524489" y="4649845"/>
              <a:ext cx="3749866" cy="722256"/>
            </a:xfrm>
            <a:prstGeom prst="roundRect">
              <a:avLst>
                <a:gd name="adj" fmla="val 9456"/>
              </a:avLst>
            </a:prstGeom>
            <a:solidFill>
              <a:srgbClr val="F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69B78385-298D-40CB-BD4D-54D8A0CF12AE}"/>
                </a:ext>
              </a:extLst>
            </p:cNvPr>
            <p:cNvSpPr/>
            <p:nvPr/>
          </p:nvSpPr>
          <p:spPr bwMode="auto">
            <a:xfrm>
              <a:off x="705500" y="4757945"/>
              <a:ext cx="3306430" cy="461665"/>
            </a:xfrm>
            <a:prstGeom prst="rect">
              <a:avLst/>
            </a:prstGeom>
            <a:grpFill/>
          </p:spPr>
          <p:txBody>
            <a:bodyPr wrap="square" anchor="t">
              <a:spAutoFit/>
            </a:bodyPr>
            <a:lstStyle/>
            <a:p>
              <a:pPr>
                <a:buClr>
                  <a:srgbClr val="0041F9"/>
                </a:buClr>
                <a:defRPr/>
              </a:pPr>
              <a:r>
                <a:rPr lang="ru-RU" sz="1200" dirty="0">
                  <a:latin typeface="Mont" panose="00000700000000000000" pitchFamily="2" charset="0"/>
                  <a:cs typeface="Arial"/>
                </a:rPr>
                <a:t>Учет привлеченных участников проекта и открытых позиций</a:t>
              </a:r>
            </a:p>
          </p:txBody>
        </p:sp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C52904C5-837E-4BEF-B1D5-22B9D622DC1B}"/>
                </a:ext>
              </a:extLst>
            </p:cNvPr>
            <p:cNvSpPr/>
            <p:nvPr/>
          </p:nvSpPr>
          <p:spPr bwMode="auto">
            <a:xfrm>
              <a:off x="524489" y="5480201"/>
              <a:ext cx="3749866" cy="722256"/>
            </a:xfrm>
            <a:prstGeom prst="roundRect">
              <a:avLst>
                <a:gd name="adj" fmla="val 9456"/>
              </a:avLst>
            </a:prstGeom>
            <a:solidFill>
              <a:srgbClr val="F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9CD9677C-2E76-441C-B224-11487BB73E56}"/>
                </a:ext>
              </a:extLst>
            </p:cNvPr>
            <p:cNvSpPr/>
            <p:nvPr/>
          </p:nvSpPr>
          <p:spPr bwMode="auto">
            <a:xfrm>
              <a:off x="705500" y="5588301"/>
              <a:ext cx="3306430" cy="461665"/>
            </a:xfrm>
            <a:prstGeom prst="rect">
              <a:avLst/>
            </a:prstGeom>
            <a:grpFill/>
          </p:spPr>
          <p:txBody>
            <a:bodyPr wrap="square" anchor="t">
              <a:spAutoFit/>
            </a:bodyPr>
            <a:lstStyle/>
            <a:p>
              <a:pPr>
                <a:buClr>
                  <a:srgbClr val="0041F9"/>
                </a:buClr>
                <a:defRPr/>
              </a:pPr>
              <a:r>
                <a:rPr lang="ru-RU" sz="1200" dirty="0">
                  <a:latin typeface="Mont" panose="00000700000000000000" pitchFamily="2" charset="0"/>
                  <a:cs typeface="Arial"/>
                </a:rPr>
                <a:t>Механизм привлечения субподряда, раздельный учет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05BB19E-E22F-4F31-AABB-516B8896195B}"/>
              </a:ext>
            </a:extLst>
          </p:cNvPr>
          <p:cNvSpPr txBox="1"/>
          <p:nvPr/>
        </p:nvSpPr>
        <p:spPr bwMode="auto">
          <a:xfrm>
            <a:off x="4593376" y="6052610"/>
            <a:ext cx="34762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P&amp;L по проектам, бюджетирование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BAEB88A-B833-4A91-9FD7-950BFFA7D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4470762" y="6124670"/>
            <a:ext cx="99127" cy="100941"/>
          </a:xfrm>
          <a:prstGeom prst="rect">
            <a:avLst/>
          </a:prstGeom>
        </p:spPr>
      </p:pic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FD1C4B44-6B2D-43A5-B3D0-013D8DEF83ED}"/>
              </a:ext>
            </a:extLst>
          </p:cNvPr>
          <p:cNvSpPr/>
          <p:nvPr/>
        </p:nvSpPr>
        <p:spPr bwMode="auto">
          <a:xfrm>
            <a:off x="496683" y="1533839"/>
            <a:ext cx="1769507" cy="507118"/>
          </a:xfrm>
          <a:prstGeom prst="roundRect">
            <a:avLst/>
          </a:prstGeom>
          <a:noFill/>
          <a:ln>
            <a:solidFill>
              <a:srgbClr val="004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F631AFF7-C36F-4169-B01E-EB1F9F843058}"/>
              </a:ext>
            </a:extLst>
          </p:cNvPr>
          <p:cNvSpPr txBox="1"/>
          <p:nvPr/>
        </p:nvSpPr>
        <p:spPr bwMode="auto">
          <a:xfrm>
            <a:off x="485774" y="332514"/>
            <a:ext cx="7972426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Управление проектами и ресурсами. Балансируем ресурсы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424C1C0-6FE9-468A-ABDB-DA845AC18802}"/>
              </a:ext>
            </a:extLst>
          </p:cNvPr>
          <p:cNvCxnSpPr>
            <a:cxnSpLocks/>
          </p:cNvCxnSpPr>
          <p:nvPr/>
        </p:nvCxnSpPr>
        <p:spPr bwMode="auto">
          <a:xfrm>
            <a:off x="2266190" y="1753259"/>
            <a:ext cx="7735060" cy="0"/>
          </a:xfrm>
          <a:prstGeom prst="line">
            <a:avLst/>
          </a:prstGeom>
          <a:ln w="12700"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7F4B994-14F0-4158-9423-53292CBD4690}"/>
              </a:ext>
            </a:extLst>
          </p:cNvPr>
          <p:cNvSpPr/>
          <p:nvPr/>
        </p:nvSpPr>
        <p:spPr bwMode="auto">
          <a:xfrm>
            <a:off x="6078966" y="1313626"/>
            <a:ext cx="2583352" cy="924833"/>
          </a:xfrm>
          <a:prstGeom prst="roundRect">
            <a:avLst/>
          </a:prstGeom>
          <a:gradFill>
            <a:gsLst>
              <a:gs pos="85000">
                <a:srgbClr val="F7F9FF"/>
              </a:gs>
              <a:gs pos="100000">
                <a:srgbClr val="F7F9FF">
                  <a:alpha val="52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451BB0-6446-46EE-9A10-BA1BA88C92A2}"/>
              </a:ext>
            </a:extLst>
          </p:cNvPr>
          <p:cNvSpPr txBox="1"/>
          <p:nvPr/>
        </p:nvSpPr>
        <p:spPr bwMode="auto">
          <a:xfrm>
            <a:off x="611785" y="1633899"/>
            <a:ext cx="164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latin typeface="Mont SemiBold" panose="00000800000000000000" pitchFamily="2" charset="0"/>
                <a:cs typeface="Arial"/>
              </a:rPr>
              <a:t>Бизнес-цели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D609B7C2-3513-45EA-9861-7B743F07BABC}"/>
              </a:ext>
            </a:extLst>
          </p:cNvPr>
          <p:cNvSpPr/>
          <p:nvPr/>
        </p:nvSpPr>
        <p:spPr bwMode="auto">
          <a:xfrm>
            <a:off x="3003998" y="1313626"/>
            <a:ext cx="2418759" cy="924833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56371E-A57E-477F-B355-5481DD18411F}"/>
              </a:ext>
            </a:extLst>
          </p:cNvPr>
          <p:cNvSpPr txBox="1"/>
          <p:nvPr/>
        </p:nvSpPr>
        <p:spPr bwMode="auto">
          <a:xfrm>
            <a:off x="3177982" y="1560598"/>
            <a:ext cx="3319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Формирование команды</a:t>
            </a:r>
            <a:br>
              <a:rPr lang="ru-RU" sz="1100" dirty="0">
                <a:latin typeface="Mont" panose="00000700000000000000" pitchFamily="2" charset="0"/>
                <a:cs typeface="Arial"/>
              </a:rPr>
            </a:br>
            <a:r>
              <a:rPr lang="ru-RU" sz="1100" dirty="0">
                <a:latin typeface="Mont" panose="00000700000000000000" pitchFamily="2" charset="0"/>
                <a:cs typeface="Arial"/>
              </a:rPr>
              <a:t>по компетенциям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E7C9A1ED-3F57-42E9-A2F1-7AA62BA1683D}"/>
              </a:ext>
            </a:extLst>
          </p:cNvPr>
          <p:cNvSpPr/>
          <p:nvPr/>
        </p:nvSpPr>
        <p:spPr bwMode="auto">
          <a:xfrm>
            <a:off x="2931225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1DB542-22EC-4EE0-B63F-7AE36120CA64}"/>
              </a:ext>
            </a:extLst>
          </p:cNvPr>
          <p:cNvSpPr txBox="1"/>
          <p:nvPr/>
        </p:nvSpPr>
        <p:spPr bwMode="auto">
          <a:xfrm>
            <a:off x="6246172" y="1566085"/>
            <a:ext cx="1678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Оптимизация загрузки команд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4563977E-A764-40EC-A28A-9311B9A7E8AF}"/>
              </a:ext>
            </a:extLst>
          </p:cNvPr>
          <p:cNvSpPr/>
          <p:nvPr/>
        </p:nvSpPr>
        <p:spPr bwMode="auto">
          <a:xfrm>
            <a:off x="5999415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E96E538-BB3E-4D87-8BF1-17F41C5E1C7B}"/>
              </a:ext>
            </a:extLst>
          </p:cNvPr>
          <p:cNvSpPr/>
          <p:nvPr/>
        </p:nvSpPr>
        <p:spPr bwMode="auto">
          <a:xfrm>
            <a:off x="9138987" y="1313626"/>
            <a:ext cx="2583351" cy="924833"/>
          </a:xfrm>
          <a:prstGeom prst="roundRect">
            <a:avLst/>
          </a:prstGeom>
          <a:gradFill>
            <a:gsLst>
              <a:gs pos="85000">
                <a:srgbClr val="F7F9FF"/>
              </a:gs>
              <a:gs pos="100000">
                <a:srgbClr val="F7F9FF">
                  <a:alpha val="52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BF8AD5A-583B-45D5-BEBC-8974149E794E}"/>
              </a:ext>
            </a:extLst>
          </p:cNvPr>
          <p:cNvSpPr txBox="1"/>
          <p:nvPr/>
        </p:nvSpPr>
        <p:spPr bwMode="auto">
          <a:xfrm>
            <a:off x="9302548" y="1480234"/>
            <a:ext cx="22562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Предупреждение неравномерного распределения команд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4A15FE0C-9BBF-4B7A-9BB2-D590CDC4905C}"/>
              </a:ext>
            </a:extLst>
          </p:cNvPr>
          <p:cNvSpPr/>
          <p:nvPr/>
        </p:nvSpPr>
        <p:spPr bwMode="auto">
          <a:xfrm>
            <a:off x="9053433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5F8193A-96FC-4396-9FBB-6290790C9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2"/>
          <a:stretch/>
        </p:blipFill>
        <p:spPr bwMode="auto">
          <a:xfrm>
            <a:off x="3702631" y="2757353"/>
            <a:ext cx="8019708" cy="336213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55C6BCF-60E0-4BC3-AB5E-40261EA378E2}"/>
              </a:ext>
            </a:extLst>
          </p:cNvPr>
          <p:cNvSpPr txBox="1"/>
          <p:nvPr/>
        </p:nvSpPr>
        <p:spPr bwMode="auto">
          <a:xfrm>
            <a:off x="3825245" y="6266793"/>
            <a:ext cx="34762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Управление ресурсами, скамейка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D9B8504-5E61-4638-BEB5-88F6A5824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3702631" y="6338853"/>
            <a:ext cx="99127" cy="100941"/>
          </a:xfrm>
          <a:prstGeom prst="rect">
            <a:avLst/>
          </a:prstGeom>
        </p:spPr>
      </p:pic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EDB41E62-578B-43C9-8973-1F79497F1317}"/>
              </a:ext>
            </a:extLst>
          </p:cNvPr>
          <p:cNvSpPr/>
          <p:nvPr/>
        </p:nvSpPr>
        <p:spPr bwMode="auto">
          <a:xfrm>
            <a:off x="496683" y="1533839"/>
            <a:ext cx="1769507" cy="507118"/>
          </a:xfrm>
          <a:prstGeom prst="roundRect">
            <a:avLst/>
          </a:prstGeom>
          <a:noFill/>
          <a:ln>
            <a:solidFill>
              <a:srgbClr val="004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FAD820E-3162-428D-A4A9-8C357FF78400}"/>
              </a:ext>
            </a:extLst>
          </p:cNvPr>
          <p:cNvSpPr/>
          <p:nvPr/>
        </p:nvSpPr>
        <p:spPr bwMode="auto">
          <a:xfrm>
            <a:off x="463236" y="2365621"/>
            <a:ext cx="1763913" cy="35394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ru-RU" sz="1700" dirty="0">
                <a:latin typeface="Mont SemiBold" panose="00000800000000000000" pitchFamily="2" charset="0"/>
                <a:cs typeface="Arial"/>
              </a:rPr>
              <a:t>Решение</a:t>
            </a:r>
            <a:endParaRPr dirty="0">
              <a:latin typeface="Mont SemiBold" panose="00000800000000000000" pitchFamily="2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B2B08D79-CC25-4BC0-8AE0-007B531CFA6B}"/>
              </a:ext>
            </a:extLst>
          </p:cNvPr>
          <p:cNvSpPr/>
          <p:nvPr/>
        </p:nvSpPr>
        <p:spPr bwMode="auto">
          <a:xfrm>
            <a:off x="524489" y="3528073"/>
            <a:ext cx="3062661" cy="1056778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AA6FE5BE-3282-47CF-B2B6-B9E451646403}"/>
              </a:ext>
            </a:extLst>
          </p:cNvPr>
          <p:cNvSpPr/>
          <p:nvPr/>
        </p:nvSpPr>
        <p:spPr bwMode="auto">
          <a:xfrm>
            <a:off x="524489" y="2757353"/>
            <a:ext cx="3062661" cy="669595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9F6A66CE-50BB-48DB-9D29-073A5BD18ACD}"/>
              </a:ext>
            </a:extLst>
          </p:cNvPr>
          <p:cNvSpPr/>
          <p:nvPr/>
        </p:nvSpPr>
        <p:spPr bwMode="auto">
          <a:xfrm>
            <a:off x="705501" y="3669561"/>
            <a:ext cx="2881649" cy="830997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Прогнозирование утилизации проектной команды – роли, загрузка и сроки привлечения членов 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BFE3EE8C-FE75-4CDA-8AF3-02442F358E95}"/>
              </a:ext>
            </a:extLst>
          </p:cNvPr>
          <p:cNvSpPr/>
          <p:nvPr/>
        </p:nvSpPr>
        <p:spPr bwMode="auto">
          <a:xfrm>
            <a:off x="705500" y="2858477"/>
            <a:ext cx="3112120" cy="461665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Справочник компетенций сотрудников компании</a:t>
            </a:r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50BC8563-91B0-4238-9572-41139D013A2E}"/>
              </a:ext>
            </a:extLst>
          </p:cNvPr>
          <p:cNvSpPr/>
          <p:nvPr/>
        </p:nvSpPr>
        <p:spPr bwMode="auto">
          <a:xfrm>
            <a:off x="524489" y="4691657"/>
            <a:ext cx="3062661" cy="1290146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4AD86B5C-9DFA-493A-83B7-DD7EA8548C44}"/>
              </a:ext>
            </a:extLst>
          </p:cNvPr>
          <p:cNvSpPr/>
          <p:nvPr/>
        </p:nvSpPr>
        <p:spPr bwMode="auto">
          <a:xfrm>
            <a:off x="705499" y="4792782"/>
            <a:ext cx="2881651" cy="1015663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Отчет Скамейка для прогнозирования загрузки сотрудников компании </a:t>
            </a:r>
            <a:br>
              <a:rPr lang="ru-RU" sz="1200" dirty="0">
                <a:latin typeface="Mont" panose="00000700000000000000" pitchFamily="2" charset="0"/>
                <a:cs typeface="Arial"/>
              </a:rPr>
            </a:br>
            <a:r>
              <a:rPr lang="ru-RU" sz="1200" dirty="0">
                <a:latin typeface="Mont" panose="00000700000000000000" pitchFamily="2" charset="0"/>
                <a:cs typeface="Arial"/>
              </a:rPr>
              <a:t>и корректировки необходимого </a:t>
            </a:r>
            <a:r>
              <a:rPr lang="ru-RU" sz="1200" dirty="0" err="1">
                <a:latin typeface="Mont" panose="00000700000000000000" pitchFamily="2" charset="0"/>
                <a:cs typeface="Arial"/>
              </a:rPr>
              <a:t>capacity</a:t>
            </a:r>
            <a:r>
              <a:rPr lang="ru-RU" sz="1200" dirty="0">
                <a:latin typeface="Mont" panose="00000700000000000000" pitchFamily="2" charset="0"/>
                <a:cs typeface="Arial"/>
              </a:rPr>
              <a:t> проектных команд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3CCBC4B-F0F9-462E-836D-0BA0204762F5}"/>
              </a:ext>
            </a:extLst>
          </p:cNvPr>
          <p:cNvSpPr/>
          <p:nvPr/>
        </p:nvSpPr>
        <p:spPr bwMode="auto">
          <a:xfrm>
            <a:off x="6200447" y="1745843"/>
            <a:ext cx="3272737" cy="546352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dirty="0">
              <a:solidFill>
                <a:schemeClr val="bg1"/>
              </a:solidFill>
              <a:latin typeface="Mont" panose="00000700000000000000" pitchFamily="2" charset="0"/>
              <a:cs typeface="Arial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CE0FA8A-9CFF-4DFF-8803-52C19CCAA4D4}"/>
              </a:ext>
            </a:extLst>
          </p:cNvPr>
          <p:cNvSpPr/>
          <p:nvPr/>
        </p:nvSpPr>
        <p:spPr bwMode="auto">
          <a:xfrm>
            <a:off x="567743" y="4403369"/>
            <a:ext cx="2504641" cy="546352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dirty="0">
              <a:solidFill>
                <a:schemeClr val="bg1"/>
              </a:solidFill>
              <a:latin typeface="Mont" panose="00000700000000000000" pitchFamily="2" charset="0"/>
              <a:cs typeface="Arial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134541-1631-4CF5-AA3B-BCE641700B3C}"/>
              </a:ext>
            </a:extLst>
          </p:cNvPr>
          <p:cNvGrpSpPr/>
          <p:nvPr/>
        </p:nvGrpSpPr>
        <p:grpSpPr>
          <a:xfrm>
            <a:off x="567743" y="1745843"/>
            <a:ext cx="3704744" cy="1022838"/>
            <a:chOff x="574648" y="2849366"/>
            <a:chExt cx="3704744" cy="1022838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F8DBA545-20EB-42C9-91BB-DB93E97E324C}"/>
                </a:ext>
              </a:extLst>
            </p:cNvPr>
            <p:cNvSpPr/>
            <p:nvPr/>
          </p:nvSpPr>
          <p:spPr bwMode="auto">
            <a:xfrm>
              <a:off x="574648" y="2849366"/>
              <a:ext cx="3704744" cy="546353"/>
            </a:xfrm>
            <a:prstGeom prst="roundRect">
              <a:avLst>
                <a:gd name="adj" fmla="val 50000"/>
              </a:avLst>
            </a:prstGeom>
            <a:solidFill>
              <a:srgbClr val="004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 dirty="0">
                <a:solidFill>
                  <a:schemeClr val="bg1"/>
                </a:solidFill>
                <a:latin typeface="Mont" panose="00000700000000000000" pitchFamily="2" charset="0"/>
                <a:cs typeface="Arial"/>
              </a:endParaRP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C94D633-E80D-4DFC-8423-5BFC5B185DA8}"/>
                </a:ext>
              </a:extLst>
            </p:cNvPr>
            <p:cNvSpPr/>
            <p:nvPr/>
          </p:nvSpPr>
          <p:spPr bwMode="auto">
            <a:xfrm>
              <a:off x="578497" y="2849366"/>
              <a:ext cx="2493887" cy="1022838"/>
            </a:xfrm>
            <a:prstGeom prst="roundRect">
              <a:avLst>
                <a:gd name="adj" fmla="val 30090"/>
              </a:avLst>
            </a:prstGeom>
            <a:solidFill>
              <a:srgbClr val="0041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400" dirty="0">
                <a:solidFill>
                  <a:schemeClr val="bg1"/>
                </a:solidFill>
                <a:latin typeface="Mont" panose="00000700000000000000" pitchFamily="2" charset="0"/>
                <a:cs typeface="Arial"/>
              </a:endParaRPr>
            </a:p>
          </p:txBody>
        </p:sp>
      </p:grp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A663D68-8D29-447B-A958-85A810184588}"/>
              </a:ext>
            </a:extLst>
          </p:cNvPr>
          <p:cNvSpPr/>
          <p:nvPr/>
        </p:nvSpPr>
        <p:spPr bwMode="auto">
          <a:xfrm>
            <a:off x="567743" y="4387992"/>
            <a:ext cx="4772354" cy="546352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dirty="0">
              <a:solidFill>
                <a:schemeClr val="bg1"/>
              </a:solidFill>
              <a:latin typeface="Mont" panose="00000700000000000000" pitchFamily="2" charset="0"/>
              <a:cs typeface="Arial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A277437-0AF2-4E58-B789-425B48AF4FF5}"/>
              </a:ext>
            </a:extLst>
          </p:cNvPr>
          <p:cNvSpPr/>
          <p:nvPr/>
        </p:nvSpPr>
        <p:spPr bwMode="auto">
          <a:xfrm>
            <a:off x="574648" y="3290507"/>
            <a:ext cx="3711649" cy="546352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dirty="0">
              <a:solidFill>
                <a:schemeClr val="bg1"/>
              </a:solidFill>
              <a:latin typeface="Mont" panose="00000700000000000000" pitchFamily="2" charset="0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650E5-5777-4F25-B52E-926CF6E30638}"/>
              </a:ext>
            </a:extLst>
          </p:cNvPr>
          <p:cNvSpPr txBox="1"/>
          <p:nvPr/>
        </p:nvSpPr>
        <p:spPr>
          <a:xfrm>
            <a:off x="485774" y="332514"/>
            <a:ext cx="908853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Оглавление</a:t>
            </a:r>
            <a:endParaRPr lang="en-US" sz="2800" dirty="0">
              <a:latin typeface="Mont Semi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DF18B-FEB5-40EC-90EE-477A7826C223}"/>
              </a:ext>
            </a:extLst>
          </p:cNvPr>
          <p:cNvSpPr txBox="1"/>
          <p:nvPr/>
        </p:nvSpPr>
        <p:spPr>
          <a:xfrm>
            <a:off x="659183" y="1657352"/>
            <a:ext cx="4680914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Clr>
                <a:srgbClr val="0041F9"/>
              </a:buClr>
            </a:pPr>
            <a:r>
              <a:rPr lang="ru-RU" b="1" dirty="0">
                <a:solidFill>
                  <a:schemeClr val="bg1"/>
                </a:solidFill>
                <a:latin typeface="Mont SemiBold" panose="00000800000000000000" pitchFamily="2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Какие бизнес-боли решает</a:t>
            </a:r>
          </a:p>
          <a:p>
            <a:pPr>
              <a:lnSpc>
                <a:spcPct val="150000"/>
              </a:lnSpc>
              <a:buClr>
                <a:srgbClr val="0041F9"/>
              </a:buClr>
            </a:pPr>
            <a:r>
              <a:rPr lang="ru-RU" b="1" dirty="0">
                <a:solidFill>
                  <a:schemeClr val="bg1"/>
                </a:solidFill>
                <a:latin typeface="Mont SemiBold" panose="00000800000000000000" pitchFamily="2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проектный офис?</a:t>
            </a:r>
            <a:endParaRPr lang="en-US" b="1" dirty="0">
              <a:solidFill>
                <a:schemeClr val="bg1"/>
              </a:solidFill>
              <a:latin typeface="Mont" panose="020B0604020202020204" charset="0"/>
            </a:endParaRPr>
          </a:p>
          <a:p>
            <a:pPr>
              <a:lnSpc>
                <a:spcPct val="200000"/>
              </a:lnSpc>
              <a:buClr>
                <a:srgbClr val="0041F9"/>
              </a:buClr>
            </a:pPr>
            <a:r>
              <a:rPr lang="ru-RU" b="1" dirty="0">
                <a:solidFill>
                  <a:schemeClr val="bg1"/>
                </a:solidFill>
                <a:latin typeface="Mont SemiBold" panose="00000800000000000000" pitchFamily="2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</a:t>
            </a:r>
          </a:p>
          <a:p>
            <a:pPr>
              <a:lnSpc>
                <a:spcPct val="200000"/>
              </a:lnSpc>
              <a:buClr>
                <a:srgbClr val="0041F9"/>
              </a:buClr>
            </a:pPr>
            <a:r>
              <a:rPr lang="ru-RU" b="1" dirty="0">
                <a:solidFill>
                  <a:schemeClr val="bg1"/>
                </a:solidFill>
                <a:latin typeface="Mont SemiBold" panose="00000800000000000000" pitchFamily="2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Что такое проектный офис?</a:t>
            </a:r>
            <a:endParaRPr lang="ru-RU" b="1" dirty="0">
              <a:solidFill>
                <a:schemeClr val="bg1"/>
              </a:solidFill>
              <a:latin typeface="Mont SemiBold" panose="00000800000000000000" pitchFamily="2" charset="0"/>
            </a:endParaRPr>
          </a:p>
          <a:p>
            <a:pPr>
              <a:lnSpc>
                <a:spcPct val="200000"/>
              </a:lnSpc>
              <a:buClr>
                <a:srgbClr val="0041F9"/>
              </a:buClr>
            </a:pPr>
            <a:endParaRPr lang="ru-RU" dirty="0">
              <a:solidFill>
                <a:schemeClr val="bg1"/>
              </a:solidFill>
              <a:latin typeface="Mont SemiBold" panose="00000800000000000000" pitchFamily="2" charset="0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200000"/>
              </a:lnSpc>
              <a:buClr>
                <a:srgbClr val="0041F9"/>
              </a:buClr>
            </a:pPr>
            <a:r>
              <a:rPr lang="ru-RU" dirty="0">
                <a:solidFill>
                  <a:schemeClr val="bg1"/>
                </a:solidFill>
                <a:latin typeface="Mont SemiBold" panose="00000800000000000000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Оценка зрелости проектного офиса</a:t>
            </a:r>
            <a:endParaRPr lang="ru-RU" dirty="0">
              <a:solidFill>
                <a:schemeClr val="bg1"/>
              </a:solidFill>
              <a:latin typeface="Mont SemiBold" panose="000008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latin typeface="Mont SemiBold" panose="000008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Mon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Mon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Mont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D0816-3D08-415B-AB6B-8227C70C8AF5}"/>
              </a:ext>
            </a:extLst>
          </p:cNvPr>
          <p:cNvSpPr txBox="1"/>
          <p:nvPr/>
        </p:nvSpPr>
        <p:spPr>
          <a:xfrm>
            <a:off x="6337607" y="1745843"/>
            <a:ext cx="411398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41F9"/>
              </a:buClr>
            </a:pPr>
            <a:r>
              <a:rPr lang="ru-RU" b="1" dirty="0">
                <a:solidFill>
                  <a:schemeClr val="bg1"/>
                </a:solidFill>
                <a:latin typeface="Mont SemiBold" panose="00000800000000000000" pitchFamily="2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Чем мы можем помочь?</a:t>
            </a:r>
            <a:endParaRPr lang="ru-RU" b="1" dirty="0">
              <a:solidFill>
                <a:schemeClr val="bg1"/>
              </a:solidFill>
              <a:latin typeface="Mont SemiBold" panose="00000800000000000000" pitchFamily="2" charset="0"/>
            </a:endParaRPr>
          </a:p>
          <a:p>
            <a:pPr marL="285750" lvl="1" indent="-285750">
              <a:lnSpc>
                <a:spcPct val="150000"/>
              </a:lnSpc>
              <a:spcBef>
                <a:spcPts val="18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400" b="1" dirty="0">
                <a:latin typeface="Mont" panose="020B060402020202020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Аутсорсинг процессов проектного офиса. Как мы помогаем? </a:t>
            </a:r>
            <a:endParaRPr lang="ru-RU" sz="1400" b="1" dirty="0">
              <a:latin typeface="Mont" panose="020B0604020202020204" charset="0"/>
            </a:endParaRPr>
          </a:p>
          <a:p>
            <a:pPr marL="285750" lvl="1" indent="-285750">
              <a:lnSpc>
                <a:spcPct val="150000"/>
              </a:lnSpc>
              <a:spcBef>
                <a:spcPts val="18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400" b="1" dirty="0">
                <a:latin typeface="Mont" panose="020B060402020202020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Аутсорсинг процессов проектного офиса. Результаты</a:t>
            </a:r>
            <a:endParaRPr lang="ru-RU" sz="1400" b="1" dirty="0">
              <a:latin typeface="Mont" panose="020B0604020202020204" charset="0"/>
            </a:endParaRPr>
          </a:p>
          <a:p>
            <a:pPr marL="285750" lvl="1" indent="-285750">
              <a:lnSpc>
                <a:spcPct val="150000"/>
              </a:lnSpc>
              <a:spcBef>
                <a:spcPts val="18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400" b="1" dirty="0">
                <a:latin typeface="Mont" panose="020B060402020202020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Автоматизация проектной деятельности на </a:t>
            </a:r>
            <a:r>
              <a:rPr lang="en-US" sz="1400" b="1" dirty="0">
                <a:latin typeface="Mont" panose="020B060402020202020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ERP </a:t>
            </a:r>
            <a:r>
              <a:rPr lang="ru-RU" sz="1400" b="1" dirty="0">
                <a:latin typeface="Mont" panose="020B060402020202020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«Орион»</a:t>
            </a:r>
            <a:endParaRPr lang="en-US" b="1" dirty="0">
              <a:latin typeface="Mon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latin typeface="Mont SemiBold" panose="000008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Mon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Mont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latin typeface="Mon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51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43C2A27-AF86-4C8C-83C9-E64FA05C9523}"/>
              </a:ext>
            </a:extLst>
          </p:cNvPr>
          <p:cNvSpPr txBox="1"/>
          <p:nvPr/>
        </p:nvSpPr>
        <p:spPr bwMode="auto">
          <a:xfrm>
            <a:off x="485774" y="332514"/>
            <a:ext cx="7972426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Управление проектами и ресурсами. Балансируем ресурсы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9601CFCE-6995-4F91-B9FF-977491693750}"/>
              </a:ext>
            </a:extLst>
          </p:cNvPr>
          <p:cNvCxnSpPr>
            <a:cxnSpLocks/>
          </p:cNvCxnSpPr>
          <p:nvPr/>
        </p:nvCxnSpPr>
        <p:spPr bwMode="auto">
          <a:xfrm>
            <a:off x="2266190" y="1753259"/>
            <a:ext cx="7735060" cy="0"/>
          </a:xfrm>
          <a:prstGeom prst="line">
            <a:avLst/>
          </a:prstGeom>
          <a:ln w="12700"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7E8E99FB-18F6-4F11-866D-7C2609B52D2D}"/>
              </a:ext>
            </a:extLst>
          </p:cNvPr>
          <p:cNvSpPr/>
          <p:nvPr/>
        </p:nvSpPr>
        <p:spPr bwMode="auto">
          <a:xfrm>
            <a:off x="6078966" y="1313626"/>
            <a:ext cx="2583352" cy="924833"/>
          </a:xfrm>
          <a:prstGeom prst="roundRect">
            <a:avLst/>
          </a:prstGeom>
          <a:gradFill>
            <a:gsLst>
              <a:gs pos="85000">
                <a:srgbClr val="F7F9FF"/>
              </a:gs>
              <a:gs pos="100000">
                <a:srgbClr val="F7F9FF">
                  <a:alpha val="52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2DE02D-7282-4EC9-BD71-2DA9145396D5}"/>
              </a:ext>
            </a:extLst>
          </p:cNvPr>
          <p:cNvSpPr txBox="1"/>
          <p:nvPr/>
        </p:nvSpPr>
        <p:spPr bwMode="auto">
          <a:xfrm>
            <a:off x="611785" y="1633899"/>
            <a:ext cx="164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latin typeface="Mont SemiBold" panose="00000800000000000000" pitchFamily="2" charset="0"/>
                <a:cs typeface="Arial"/>
              </a:rPr>
              <a:t>Бизнес-цели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EBDC8EE2-88CD-42A0-867E-D58D02769A8E}"/>
              </a:ext>
            </a:extLst>
          </p:cNvPr>
          <p:cNvSpPr/>
          <p:nvPr/>
        </p:nvSpPr>
        <p:spPr bwMode="auto">
          <a:xfrm>
            <a:off x="3003998" y="1313626"/>
            <a:ext cx="2418759" cy="924833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559DE9-4D04-4384-974D-174D05973FFD}"/>
              </a:ext>
            </a:extLst>
          </p:cNvPr>
          <p:cNvSpPr txBox="1"/>
          <p:nvPr/>
        </p:nvSpPr>
        <p:spPr bwMode="auto">
          <a:xfrm>
            <a:off x="3177982" y="1560598"/>
            <a:ext cx="3319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Формирование команды</a:t>
            </a:r>
            <a:br>
              <a:rPr lang="ru-RU" sz="1100" dirty="0">
                <a:latin typeface="Mont" panose="00000700000000000000" pitchFamily="2" charset="0"/>
                <a:cs typeface="Arial"/>
              </a:rPr>
            </a:br>
            <a:r>
              <a:rPr lang="ru-RU" sz="1100" dirty="0">
                <a:latin typeface="Mont" panose="00000700000000000000" pitchFamily="2" charset="0"/>
                <a:cs typeface="Arial"/>
              </a:rPr>
              <a:t>по компетенциям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D9834888-7EF1-46D5-B542-0027CD781CD2}"/>
              </a:ext>
            </a:extLst>
          </p:cNvPr>
          <p:cNvSpPr/>
          <p:nvPr/>
        </p:nvSpPr>
        <p:spPr bwMode="auto">
          <a:xfrm>
            <a:off x="2931225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5B4018-47EA-4815-978E-F4758C6E3B3B}"/>
              </a:ext>
            </a:extLst>
          </p:cNvPr>
          <p:cNvSpPr txBox="1"/>
          <p:nvPr/>
        </p:nvSpPr>
        <p:spPr bwMode="auto">
          <a:xfrm>
            <a:off x="6246172" y="1566085"/>
            <a:ext cx="1678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Оптимизация загрузки команд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1EEDC222-D979-43F2-A2A0-377EE2CD5801}"/>
              </a:ext>
            </a:extLst>
          </p:cNvPr>
          <p:cNvSpPr/>
          <p:nvPr/>
        </p:nvSpPr>
        <p:spPr bwMode="auto">
          <a:xfrm>
            <a:off x="5999415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ABFEFD14-78AA-4F95-93B7-D7C5C8B7D81B}"/>
              </a:ext>
            </a:extLst>
          </p:cNvPr>
          <p:cNvSpPr/>
          <p:nvPr/>
        </p:nvSpPr>
        <p:spPr bwMode="auto">
          <a:xfrm>
            <a:off x="9138987" y="1313626"/>
            <a:ext cx="2583351" cy="924833"/>
          </a:xfrm>
          <a:prstGeom prst="roundRect">
            <a:avLst/>
          </a:prstGeom>
          <a:gradFill>
            <a:gsLst>
              <a:gs pos="85000">
                <a:srgbClr val="F7F9FF"/>
              </a:gs>
              <a:gs pos="100000">
                <a:srgbClr val="F7F9FF">
                  <a:alpha val="52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59DCA8-B175-4207-98E4-A33EB27BE23D}"/>
              </a:ext>
            </a:extLst>
          </p:cNvPr>
          <p:cNvSpPr txBox="1"/>
          <p:nvPr/>
        </p:nvSpPr>
        <p:spPr bwMode="auto">
          <a:xfrm>
            <a:off x="9302548" y="1480234"/>
            <a:ext cx="22562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Предупреждение неравномерного распределения команд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382E6EB2-E9DF-4742-AB23-67CDAEE8265A}"/>
              </a:ext>
            </a:extLst>
          </p:cNvPr>
          <p:cNvSpPr/>
          <p:nvPr/>
        </p:nvSpPr>
        <p:spPr bwMode="auto">
          <a:xfrm>
            <a:off x="9053433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D04A8EC7-0E29-47DE-8932-0A83FDE4DDCA}"/>
              </a:ext>
            </a:extLst>
          </p:cNvPr>
          <p:cNvSpPr/>
          <p:nvPr/>
        </p:nvSpPr>
        <p:spPr bwMode="auto">
          <a:xfrm>
            <a:off x="463236" y="2365621"/>
            <a:ext cx="1763913" cy="35394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ru-RU" sz="1700" dirty="0">
                <a:latin typeface="Mont SemiBold" panose="00000800000000000000" pitchFamily="2" charset="0"/>
                <a:cs typeface="Arial"/>
              </a:rPr>
              <a:t>Решение</a:t>
            </a:r>
            <a:endParaRPr dirty="0">
              <a:latin typeface="Mont SemiBold" panose="00000800000000000000" pitchFamily="2" charset="0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EF60A87C-7C7B-4947-9642-DBCB4D0C238C}"/>
              </a:ext>
            </a:extLst>
          </p:cNvPr>
          <p:cNvSpPr/>
          <p:nvPr/>
        </p:nvSpPr>
        <p:spPr bwMode="auto">
          <a:xfrm>
            <a:off x="496683" y="1533839"/>
            <a:ext cx="1769507" cy="507118"/>
          </a:xfrm>
          <a:prstGeom prst="roundRect">
            <a:avLst/>
          </a:prstGeom>
          <a:noFill/>
          <a:ln>
            <a:solidFill>
              <a:srgbClr val="004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C4894A5-B4BB-4E8E-98C4-8A9FD7C87191}"/>
              </a:ext>
            </a:extLst>
          </p:cNvPr>
          <p:cNvSpPr/>
          <p:nvPr/>
        </p:nvSpPr>
        <p:spPr bwMode="auto">
          <a:xfrm>
            <a:off x="524489" y="3528073"/>
            <a:ext cx="3062661" cy="1056778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4ED3C517-27FE-4BDA-AEF7-AE88CAE06D0B}"/>
              </a:ext>
            </a:extLst>
          </p:cNvPr>
          <p:cNvSpPr/>
          <p:nvPr/>
        </p:nvSpPr>
        <p:spPr bwMode="auto">
          <a:xfrm>
            <a:off x="524489" y="2757353"/>
            <a:ext cx="3062661" cy="669595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ECFD3B30-3D47-4723-9FE5-B1E8A43CF700}"/>
              </a:ext>
            </a:extLst>
          </p:cNvPr>
          <p:cNvSpPr/>
          <p:nvPr/>
        </p:nvSpPr>
        <p:spPr bwMode="auto">
          <a:xfrm>
            <a:off x="705501" y="3669561"/>
            <a:ext cx="2881649" cy="830997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Прогнозирование утилизации проектной команды – роли, загрузка и сроки привлечения членов 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E916182-6975-4EBD-B223-22E8945A7031}"/>
              </a:ext>
            </a:extLst>
          </p:cNvPr>
          <p:cNvSpPr/>
          <p:nvPr/>
        </p:nvSpPr>
        <p:spPr bwMode="auto">
          <a:xfrm>
            <a:off x="705500" y="2858477"/>
            <a:ext cx="3112120" cy="461665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Справочник компетенций сотрудников компании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7584BEA7-7EA3-4615-AD3C-2BBB964F659E}"/>
              </a:ext>
            </a:extLst>
          </p:cNvPr>
          <p:cNvSpPr/>
          <p:nvPr/>
        </p:nvSpPr>
        <p:spPr bwMode="auto">
          <a:xfrm>
            <a:off x="524489" y="4691657"/>
            <a:ext cx="3062661" cy="1290146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1C0610A-4142-444C-BBE1-BF67C47C1977}"/>
              </a:ext>
            </a:extLst>
          </p:cNvPr>
          <p:cNvSpPr/>
          <p:nvPr/>
        </p:nvSpPr>
        <p:spPr bwMode="auto">
          <a:xfrm>
            <a:off x="705499" y="4792782"/>
            <a:ext cx="2881651" cy="1015663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Отчет Скамейка для прогнозирования загрузки сотрудников компании </a:t>
            </a:r>
            <a:br>
              <a:rPr lang="ru-RU" sz="1200" dirty="0">
                <a:latin typeface="Mont" panose="00000700000000000000" pitchFamily="2" charset="0"/>
                <a:cs typeface="Arial"/>
              </a:rPr>
            </a:br>
            <a:r>
              <a:rPr lang="ru-RU" sz="1200" dirty="0">
                <a:latin typeface="Mont" panose="00000700000000000000" pitchFamily="2" charset="0"/>
                <a:cs typeface="Arial"/>
              </a:rPr>
              <a:t>и корректировки необходимого </a:t>
            </a:r>
            <a:r>
              <a:rPr lang="ru-RU" sz="1200" dirty="0" err="1">
                <a:latin typeface="Mont" panose="00000700000000000000" pitchFamily="2" charset="0"/>
                <a:cs typeface="Arial"/>
              </a:rPr>
              <a:t>capacity</a:t>
            </a:r>
            <a:r>
              <a:rPr lang="ru-RU" sz="1200" dirty="0">
                <a:latin typeface="Mont" panose="00000700000000000000" pitchFamily="2" charset="0"/>
                <a:cs typeface="Arial"/>
              </a:rPr>
              <a:t> проектных команд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481B79A-E45A-4296-91B1-5E66F6E9C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817620" y="2542592"/>
            <a:ext cx="5501307" cy="395831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3C3CF1-96C4-4309-8EE6-6D36378A7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326822" y="3220074"/>
            <a:ext cx="4464506" cy="20025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40D482E-2A06-476F-9F78-837B6C65B5DC}"/>
              </a:ext>
            </a:extLst>
          </p:cNvPr>
          <p:cNvSpPr txBox="1"/>
          <p:nvPr/>
        </p:nvSpPr>
        <p:spPr bwMode="auto">
          <a:xfrm>
            <a:off x="485774" y="332514"/>
            <a:ext cx="7972426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Управление проектами и ресурсами. Предупреждаем риски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92E8BCE-9C47-42C0-9123-5B781FA1B299}"/>
              </a:ext>
            </a:extLst>
          </p:cNvPr>
          <p:cNvCxnSpPr>
            <a:cxnSpLocks/>
          </p:cNvCxnSpPr>
          <p:nvPr/>
        </p:nvCxnSpPr>
        <p:spPr bwMode="auto">
          <a:xfrm>
            <a:off x="2266190" y="1753259"/>
            <a:ext cx="7735060" cy="0"/>
          </a:xfrm>
          <a:prstGeom prst="line">
            <a:avLst/>
          </a:prstGeom>
          <a:ln w="12700"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44911477-C874-4B06-9C83-5FE8D6A73FCC}"/>
              </a:ext>
            </a:extLst>
          </p:cNvPr>
          <p:cNvSpPr/>
          <p:nvPr/>
        </p:nvSpPr>
        <p:spPr bwMode="auto">
          <a:xfrm>
            <a:off x="6344825" y="1313626"/>
            <a:ext cx="1845776" cy="924833"/>
          </a:xfrm>
          <a:prstGeom prst="roundRect">
            <a:avLst/>
          </a:prstGeom>
          <a:gradFill>
            <a:gsLst>
              <a:gs pos="85000">
                <a:srgbClr val="F7F9FF"/>
              </a:gs>
              <a:gs pos="100000">
                <a:srgbClr val="F7F9FF">
                  <a:alpha val="52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477724-9407-447A-9AC1-1BBAA674CFA4}"/>
              </a:ext>
            </a:extLst>
          </p:cNvPr>
          <p:cNvSpPr txBox="1"/>
          <p:nvPr/>
        </p:nvSpPr>
        <p:spPr bwMode="auto">
          <a:xfrm>
            <a:off x="611785" y="1633899"/>
            <a:ext cx="1644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dirty="0">
                <a:latin typeface="Mont SemiBold" panose="00000800000000000000" pitchFamily="2" charset="0"/>
                <a:cs typeface="Arial"/>
              </a:rPr>
              <a:t>Бизнес-цели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031CDC8-3563-4F42-B7AC-CC18E6B853E5}"/>
              </a:ext>
            </a:extLst>
          </p:cNvPr>
          <p:cNvSpPr/>
          <p:nvPr/>
        </p:nvSpPr>
        <p:spPr bwMode="auto">
          <a:xfrm>
            <a:off x="3051623" y="1313626"/>
            <a:ext cx="2521376" cy="924833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65F4B9-A506-4B9C-AE22-E0408C140691}"/>
              </a:ext>
            </a:extLst>
          </p:cNvPr>
          <p:cNvSpPr txBox="1"/>
          <p:nvPr/>
        </p:nvSpPr>
        <p:spPr bwMode="auto">
          <a:xfrm>
            <a:off x="3225607" y="1560598"/>
            <a:ext cx="2083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Ведение проектов </a:t>
            </a:r>
            <a:br>
              <a:rPr lang="ru-RU" sz="1100" dirty="0">
                <a:latin typeface="Mont" panose="00000700000000000000" pitchFamily="2" charset="0"/>
                <a:cs typeface="Arial"/>
              </a:rPr>
            </a:br>
            <a:r>
              <a:rPr lang="ru-RU" sz="1100" dirty="0">
                <a:latin typeface="Mont" panose="00000700000000000000" pitchFamily="2" charset="0"/>
                <a:cs typeface="Arial"/>
              </a:rPr>
              <a:t>по гибким методологиям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8C1CC0F7-85CC-43C1-B77E-C7486D4CA7B3}"/>
              </a:ext>
            </a:extLst>
          </p:cNvPr>
          <p:cNvSpPr/>
          <p:nvPr/>
        </p:nvSpPr>
        <p:spPr bwMode="auto">
          <a:xfrm>
            <a:off x="2978850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24AAD6-C697-44DF-9200-07F1317D53D0}"/>
              </a:ext>
            </a:extLst>
          </p:cNvPr>
          <p:cNvSpPr txBox="1"/>
          <p:nvPr/>
        </p:nvSpPr>
        <p:spPr bwMode="auto">
          <a:xfrm>
            <a:off x="6512031" y="1566085"/>
            <a:ext cx="1678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Предиктивный анализ рисков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2B8FBCD7-C5CF-494B-84D4-ED50219C12A6}"/>
              </a:ext>
            </a:extLst>
          </p:cNvPr>
          <p:cNvSpPr/>
          <p:nvPr/>
        </p:nvSpPr>
        <p:spPr bwMode="auto">
          <a:xfrm>
            <a:off x="6265274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AD99C2EF-A250-4C20-A77D-9BC0E5BF7CE9}"/>
              </a:ext>
            </a:extLst>
          </p:cNvPr>
          <p:cNvSpPr/>
          <p:nvPr/>
        </p:nvSpPr>
        <p:spPr bwMode="auto">
          <a:xfrm>
            <a:off x="9138987" y="1313626"/>
            <a:ext cx="2583351" cy="924833"/>
          </a:xfrm>
          <a:prstGeom prst="roundRect">
            <a:avLst/>
          </a:prstGeom>
          <a:gradFill>
            <a:gsLst>
              <a:gs pos="85000">
                <a:srgbClr val="F7F9FF"/>
              </a:gs>
              <a:gs pos="100000">
                <a:srgbClr val="F7F9FF">
                  <a:alpha val="52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F69CCC-122D-4E9A-B5DC-8D329DC36889}"/>
              </a:ext>
            </a:extLst>
          </p:cNvPr>
          <p:cNvSpPr txBox="1"/>
          <p:nvPr/>
        </p:nvSpPr>
        <p:spPr bwMode="auto">
          <a:xfrm>
            <a:off x="9302548" y="1480234"/>
            <a:ext cx="22562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Mont" panose="00000700000000000000" pitchFamily="2" charset="0"/>
                <a:cs typeface="Arial"/>
              </a:rPr>
              <a:t>Управляемость портфеля проектов компании через средства визуализации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6B36BAC0-189B-4935-A762-D1F9D52E716A}"/>
              </a:ext>
            </a:extLst>
          </p:cNvPr>
          <p:cNvSpPr/>
          <p:nvPr/>
        </p:nvSpPr>
        <p:spPr bwMode="auto">
          <a:xfrm>
            <a:off x="9053433" y="1674732"/>
            <a:ext cx="164593" cy="164593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1A275CA5-69C6-456B-B07B-52F4CFD94C8F}"/>
              </a:ext>
            </a:extLst>
          </p:cNvPr>
          <p:cNvSpPr/>
          <p:nvPr/>
        </p:nvSpPr>
        <p:spPr bwMode="auto">
          <a:xfrm>
            <a:off x="496683" y="1533839"/>
            <a:ext cx="1769507" cy="507118"/>
          </a:xfrm>
          <a:prstGeom prst="roundRect">
            <a:avLst/>
          </a:prstGeom>
          <a:noFill/>
          <a:ln>
            <a:solidFill>
              <a:srgbClr val="004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27A62C1F-89CE-4005-BE8D-A3480A350114}"/>
              </a:ext>
            </a:extLst>
          </p:cNvPr>
          <p:cNvSpPr/>
          <p:nvPr/>
        </p:nvSpPr>
        <p:spPr bwMode="auto">
          <a:xfrm>
            <a:off x="3686530" y="2758496"/>
            <a:ext cx="3590311" cy="668451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EE485C70-2767-4420-BD2B-215F0C5998B1}"/>
              </a:ext>
            </a:extLst>
          </p:cNvPr>
          <p:cNvSpPr/>
          <p:nvPr/>
        </p:nvSpPr>
        <p:spPr bwMode="auto">
          <a:xfrm>
            <a:off x="524490" y="2757353"/>
            <a:ext cx="2618954" cy="669595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6274C93F-7856-45FD-9185-58D2CA040358}"/>
              </a:ext>
            </a:extLst>
          </p:cNvPr>
          <p:cNvSpPr/>
          <p:nvPr/>
        </p:nvSpPr>
        <p:spPr bwMode="auto">
          <a:xfrm>
            <a:off x="3867542" y="2899984"/>
            <a:ext cx="3409299" cy="461665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Взаимосвязь с бюджетами, плановыми и фактическими трудозатратами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D0D4B40-2A89-4845-A980-A9272C9FE0FF}"/>
              </a:ext>
            </a:extLst>
          </p:cNvPr>
          <p:cNvSpPr/>
          <p:nvPr/>
        </p:nvSpPr>
        <p:spPr bwMode="auto">
          <a:xfrm>
            <a:off x="705500" y="2858477"/>
            <a:ext cx="3112120" cy="461665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Реестр проектов. </a:t>
            </a:r>
          </a:p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Дорожная карта проекта</a:t>
            </a: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3A018252-EF12-457F-A030-FEFFF5AF58AA}"/>
              </a:ext>
            </a:extLst>
          </p:cNvPr>
          <p:cNvSpPr/>
          <p:nvPr/>
        </p:nvSpPr>
        <p:spPr bwMode="auto">
          <a:xfrm>
            <a:off x="7951017" y="2757354"/>
            <a:ext cx="3771321" cy="668452"/>
          </a:xfrm>
          <a:prstGeom prst="roundRect">
            <a:avLst>
              <a:gd name="adj" fmla="val 9456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7ABCB30C-FA7A-4533-817D-F9D4904BED7F}"/>
              </a:ext>
            </a:extLst>
          </p:cNvPr>
          <p:cNvSpPr/>
          <p:nvPr/>
        </p:nvSpPr>
        <p:spPr bwMode="auto">
          <a:xfrm>
            <a:off x="8117927" y="2858477"/>
            <a:ext cx="3604411" cy="461665"/>
          </a:xfrm>
          <a:prstGeom prst="rect">
            <a:avLst/>
          </a:prstGeom>
          <a:grpFill/>
        </p:spPr>
        <p:txBody>
          <a:bodyPr wrap="square" anchor="t">
            <a:spAutoFit/>
          </a:bodyPr>
          <a:lstStyle/>
          <a:p>
            <a:pPr>
              <a:buClr>
                <a:srgbClr val="0041F9"/>
              </a:buClr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Реестр рисков для связи планов проекта и оценкой потенциального ущерба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374E4FF-AAD8-4F56-8043-4B7D42C24577}"/>
              </a:ext>
            </a:extLst>
          </p:cNvPr>
          <p:cNvSpPr/>
          <p:nvPr/>
        </p:nvSpPr>
        <p:spPr bwMode="auto">
          <a:xfrm>
            <a:off x="463236" y="2365621"/>
            <a:ext cx="1763913" cy="35394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defRPr/>
            </a:pPr>
            <a:r>
              <a:rPr lang="ru-RU" sz="1700" dirty="0">
                <a:latin typeface="Mont SemiBold" panose="00000800000000000000" pitchFamily="2" charset="0"/>
                <a:cs typeface="Arial"/>
              </a:rPr>
              <a:t>Решение</a:t>
            </a:r>
            <a:endParaRPr dirty="0">
              <a:latin typeface="Mont SemiBold" panose="00000800000000000000" pitchFamily="2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D867F26-117C-40D2-BDA6-954190D91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4490" y="3753702"/>
            <a:ext cx="4093964" cy="161988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E636414-02F3-4025-A7E4-60D0BC2E4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36969" y="4692575"/>
            <a:ext cx="4470443" cy="178225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E3D9E3F-217A-47E3-B072-A8FFCCB02A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0" t="4178" r="661"/>
          <a:stretch/>
        </p:blipFill>
        <p:spPr bwMode="auto">
          <a:xfrm>
            <a:off x="7019925" y="3828859"/>
            <a:ext cx="4702413" cy="1256860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48B45FF9-9E48-4438-960D-5127885D1025}"/>
              </a:ext>
            </a:extLst>
          </p:cNvPr>
          <p:cNvSpPr txBox="1"/>
          <p:nvPr/>
        </p:nvSpPr>
        <p:spPr bwMode="auto">
          <a:xfrm>
            <a:off x="647104" y="5530144"/>
            <a:ext cx="8292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Реестр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0D5302D-263E-491C-86CB-979538473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524490" y="5602204"/>
            <a:ext cx="99127" cy="100941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2944F51E-46F7-4520-90F1-183EBD718F23}"/>
              </a:ext>
            </a:extLst>
          </p:cNvPr>
          <p:cNvSpPr txBox="1"/>
          <p:nvPr/>
        </p:nvSpPr>
        <p:spPr bwMode="auto">
          <a:xfrm>
            <a:off x="5172076" y="4348901"/>
            <a:ext cx="15369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Риски проекта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421E77B-6696-4BBD-9A48-E8D72723F0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5049463" y="4420961"/>
            <a:ext cx="99127" cy="10094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7BF4E013-01A0-4B92-9E71-7895A95B0103}"/>
              </a:ext>
            </a:extLst>
          </p:cNvPr>
          <p:cNvSpPr txBox="1"/>
          <p:nvPr/>
        </p:nvSpPr>
        <p:spPr bwMode="auto">
          <a:xfrm>
            <a:off x="8784230" y="5210632"/>
            <a:ext cx="27745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" panose="020B0604020202020204" charset="0"/>
              </a:rPr>
              <a:t>Дорожная карта реализации 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266649FB-3629-4756-9F33-385610A6E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 bwMode="auto">
          <a:xfrm>
            <a:off x="8661616" y="5282692"/>
            <a:ext cx="99127" cy="1009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B0ED8-48C8-49A8-8D20-23363D98D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560479-02B1-456A-921D-3973F8AB2D57}"/>
              </a:ext>
            </a:extLst>
          </p:cNvPr>
          <p:cNvSpPr txBox="1"/>
          <p:nvPr/>
        </p:nvSpPr>
        <p:spPr>
          <a:xfrm>
            <a:off x="686655" y="3429000"/>
            <a:ext cx="989585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000" dirty="0">
                <a:solidFill>
                  <a:schemeClr val="bg1"/>
                </a:solidFill>
                <a:latin typeface="Mont Bold" panose="00000900000000000000" pitchFamily="2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0825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4F650E5-5777-4F25-B52E-926CF6E30638}"/>
              </a:ext>
            </a:extLst>
          </p:cNvPr>
          <p:cNvSpPr txBox="1"/>
          <p:nvPr/>
        </p:nvSpPr>
        <p:spPr>
          <a:xfrm>
            <a:off x="485774" y="332514"/>
            <a:ext cx="908853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Какие бизнес-боли решает проектный офис?</a:t>
            </a:r>
            <a:endParaRPr lang="en-US" sz="2800" dirty="0">
              <a:latin typeface="Mont Semi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02AC9B9-6672-4BB1-802B-45FD6DD5FD9C}"/>
              </a:ext>
            </a:extLst>
          </p:cNvPr>
          <p:cNvSpPr/>
          <p:nvPr/>
        </p:nvSpPr>
        <p:spPr>
          <a:xfrm>
            <a:off x="605531" y="1629626"/>
            <a:ext cx="4328608" cy="1575304"/>
          </a:xfrm>
          <a:prstGeom prst="roundRect">
            <a:avLst/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54B814-07F7-40D8-8084-B0B120A1CD12}"/>
              </a:ext>
            </a:extLst>
          </p:cNvPr>
          <p:cNvSpPr txBox="1"/>
          <p:nvPr/>
        </p:nvSpPr>
        <p:spPr bwMode="auto">
          <a:xfrm>
            <a:off x="1070477" y="1999885"/>
            <a:ext cx="3458319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latin typeface="Mont" panose="00000700000000000000" pitchFamily="2" charset="0"/>
              </a:rPr>
              <a:t>Вам не хватает собственных специалистов для качественной поддержки процессов управления </a:t>
            </a:r>
            <a:br>
              <a:rPr lang="ru-RU" sz="1400" dirty="0">
                <a:latin typeface="Mont" panose="00000700000000000000" pitchFamily="2" charset="0"/>
              </a:rPr>
            </a:br>
            <a:r>
              <a:rPr lang="ru-RU" sz="1400" dirty="0">
                <a:latin typeface="Mont" panose="00000700000000000000" pitchFamily="2" charset="0"/>
              </a:rPr>
              <a:t>и достижения целей проекта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683F41E8-11A5-4283-8DD2-91A29F5DDF65}"/>
              </a:ext>
            </a:extLst>
          </p:cNvPr>
          <p:cNvSpPr/>
          <p:nvPr/>
        </p:nvSpPr>
        <p:spPr>
          <a:xfrm>
            <a:off x="485774" y="2266764"/>
            <a:ext cx="280657" cy="280657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93F2C0B-94A6-4A3F-A765-C2D699A8E7B6}"/>
              </a:ext>
            </a:extLst>
          </p:cNvPr>
          <p:cNvSpPr/>
          <p:nvPr/>
        </p:nvSpPr>
        <p:spPr>
          <a:xfrm>
            <a:off x="5738186" y="1629626"/>
            <a:ext cx="4770262" cy="1575304"/>
          </a:xfrm>
          <a:prstGeom prst="roundRect">
            <a:avLst/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A91F82-E200-4A7C-9D50-3BA5FCEE2E10}"/>
              </a:ext>
            </a:extLst>
          </p:cNvPr>
          <p:cNvSpPr txBox="1"/>
          <p:nvPr/>
        </p:nvSpPr>
        <p:spPr bwMode="auto">
          <a:xfrm>
            <a:off x="6203133" y="1909350"/>
            <a:ext cx="3945143" cy="107721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latin typeface="Mont" panose="00000700000000000000" pitchFamily="2" charset="0"/>
              </a:rPr>
              <a:t>Вам необходимо быстро запустить проект и сформировать сильную команду с необходимыми компетенциями, опытом и способностью эффективно выстраивать процессы управления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2798B3BA-C53F-4E48-A918-576DD49E535E}"/>
              </a:ext>
            </a:extLst>
          </p:cNvPr>
          <p:cNvSpPr/>
          <p:nvPr/>
        </p:nvSpPr>
        <p:spPr>
          <a:xfrm>
            <a:off x="5618430" y="2266764"/>
            <a:ext cx="280657" cy="280657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C344B44F-EF83-4C4A-9735-2A9CE38CBDE4}"/>
              </a:ext>
            </a:extLst>
          </p:cNvPr>
          <p:cNvSpPr/>
          <p:nvPr/>
        </p:nvSpPr>
        <p:spPr>
          <a:xfrm>
            <a:off x="605531" y="3498796"/>
            <a:ext cx="4328608" cy="2213943"/>
          </a:xfrm>
          <a:prstGeom prst="roundRect">
            <a:avLst/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631238-9AD2-40DB-8489-BC2C4E9168B3}"/>
              </a:ext>
            </a:extLst>
          </p:cNvPr>
          <p:cNvSpPr txBox="1"/>
          <p:nvPr/>
        </p:nvSpPr>
        <p:spPr bwMode="auto">
          <a:xfrm>
            <a:off x="1070477" y="3869056"/>
            <a:ext cx="3458319" cy="150810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ru-RU" sz="1400" dirty="0">
                <a:latin typeface="Mont" panose="00000700000000000000" pitchFamily="2" charset="0"/>
                <a:cs typeface="Arial"/>
              </a:rPr>
              <a:t>Ваша цель - краткосрочный проект по непрофильной деятельности (внедрение ИТ-систем, масштабный переезд, реорганизация компании), для организации управления которым не хотелось бы отвлекать предметных специалистов 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D782394-D7A2-4344-B4AE-D37BE76C0E8F}"/>
              </a:ext>
            </a:extLst>
          </p:cNvPr>
          <p:cNvSpPr/>
          <p:nvPr/>
        </p:nvSpPr>
        <p:spPr>
          <a:xfrm>
            <a:off x="485774" y="4369545"/>
            <a:ext cx="280657" cy="280657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3A08DE0A-10D1-4489-846A-F0C313A2BDD6}"/>
              </a:ext>
            </a:extLst>
          </p:cNvPr>
          <p:cNvSpPr/>
          <p:nvPr/>
        </p:nvSpPr>
        <p:spPr>
          <a:xfrm>
            <a:off x="5738186" y="3498796"/>
            <a:ext cx="4770262" cy="2213943"/>
          </a:xfrm>
          <a:prstGeom prst="roundRect">
            <a:avLst/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2704EA-94B5-40C8-B218-C439C0D7CD10}"/>
              </a:ext>
            </a:extLst>
          </p:cNvPr>
          <p:cNvSpPr txBox="1"/>
          <p:nvPr/>
        </p:nvSpPr>
        <p:spPr bwMode="auto">
          <a:xfrm>
            <a:off x="6203133" y="4294429"/>
            <a:ext cx="3945143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latin typeface="Mont" panose="00000700000000000000" pitchFamily="2" charset="0"/>
              </a:rPr>
              <a:t>Вы недовольны качеством реализованных проектов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188394D-0B4B-4ADA-9217-5C5E6E31319E}"/>
              </a:ext>
            </a:extLst>
          </p:cNvPr>
          <p:cNvSpPr/>
          <p:nvPr/>
        </p:nvSpPr>
        <p:spPr>
          <a:xfrm>
            <a:off x="5618430" y="4369545"/>
            <a:ext cx="280657" cy="280657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41F9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604241D-5853-4E9E-AD0F-966FE146F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6917" t="2619" r="1" b="47512"/>
          <a:stretch/>
        </p:blipFill>
        <p:spPr>
          <a:xfrm flipH="1">
            <a:off x="8086344" y="697635"/>
            <a:ext cx="4105656" cy="61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96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FE1F29-B334-445D-A578-123E1C21C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6917" t="2619" r="1" b="50870"/>
          <a:stretch/>
        </p:blipFill>
        <p:spPr>
          <a:xfrm>
            <a:off x="0" y="1112445"/>
            <a:ext cx="4105656" cy="5745556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3A1A6D9-99C6-4E2D-A084-4B96C48707EE}"/>
              </a:ext>
            </a:extLst>
          </p:cNvPr>
          <p:cNvSpPr/>
          <p:nvPr/>
        </p:nvSpPr>
        <p:spPr>
          <a:xfrm>
            <a:off x="4389821" y="2263433"/>
            <a:ext cx="7162882" cy="4384255"/>
          </a:xfrm>
          <a:prstGeom prst="roundRect">
            <a:avLst>
              <a:gd name="adj" fmla="val 7069"/>
            </a:avLst>
          </a:prstGeom>
          <a:solidFill>
            <a:srgbClr val="F7F9FF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468C2B2-A5FD-41F8-8B33-685D303BC184}"/>
              </a:ext>
            </a:extLst>
          </p:cNvPr>
          <p:cNvSpPr/>
          <p:nvPr/>
        </p:nvSpPr>
        <p:spPr>
          <a:xfrm>
            <a:off x="485774" y="2263435"/>
            <a:ext cx="3619882" cy="2751018"/>
          </a:xfrm>
          <a:prstGeom prst="roundRect">
            <a:avLst>
              <a:gd name="adj" fmla="val 10544"/>
            </a:avLst>
          </a:prstGeom>
          <a:solidFill>
            <a:srgbClr val="F7F9FF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650E5-5777-4F25-B52E-926CF6E30638}"/>
              </a:ext>
            </a:extLst>
          </p:cNvPr>
          <p:cNvSpPr txBox="1"/>
          <p:nvPr/>
        </p:nvSpPr>
        <p:spPr>
          <a:xfrm>
            <a:off x="485774" y="332514"/>
            <a:ext cx="908853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Что такое проектный офис?</a:t>
            </a:r>
            <a:endParaRPr lang="en-US" sz="2800" dirty="0">
              <a:latin typeface="Mont Semi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5CBACE5-324B-48AD-B5B4-9E00AA2FB363}"/>
              </a:ext>
            </a:extLst>
          </p:cNvPr>
          <p:cNvSpPr/>
          <p:nvPr/>
        </p:nvSpPr>
        <p:spPr bwMode="auto">
          <a:xfrm>
            <a:off x="485774" y="1193138"/>
            <a:ext cx="2028826" cy="762698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Mont Bold" panose="00000900000000000000" pitchFamily="2" charset="0"/>
                <a:cs typeface="Arial"/>
              </a:rPr>
              <a:t>Проектный офис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BF3478-8E3C-4BC7-9F59-0A0852227ECF}"/>
              </a:ext>
            </a:extLst>
          </p:cNvPr>
          <p:cNvSpPr txBox="1"/>
          <p:nvPr/>
        </p:nvSpPr>
        <p:spPr>
          <a:xfrm>
            <a:off x="2598254" y="1094981"/>
            <a:ext cx="9279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подразделение, отвечающее за методологическое и организационное обеспечение проектного управления в организации, планирование и контроль портфеля проектов, внедрение и развитие информационной системы планирования и мониторинга проектов, формирование сводной </a:t>
            </a:r>
            <a:br>
              <a:rPr lang="ru-RU" sz="14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</a:br>
            <a:r>
              <a:rPr lang="ru-RU" sz="14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отчетности по программам/проектам.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BE464C0-84CD-4D1E-AC95-6E49DD907024}"/>
              </a:ext>
            </a:extLst>
          </p:cNvPr>
          <p:cNvSpPr/>
          <p:nvPr/>
        </p:nvSpPr>
        <p:spPr bwMode="auto">
          <a:xfrm>
            <a:off x="639297" y="2452293"/>
            <a:ext cx="1968101" cy="400642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Mont" panose="00000700000000000000" pitchFamily="2" charset="0"/>
                <a:cs typeface="Arial"/>
              </a:rPr>
              <a:t>Базовые функции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791BB-3ECC-4228-A7D3-60CF1C6D8E94}"/>
              </a:ext>
            </a:extLst>
          </p:cNvPr>
          <p:cNvSpPr txBox="1"/>
          <p:nvPr/>
        </p:nvSpPr>
        <p:spPr>
          <a:xfrm>
            <a:off x="639297" y="2939435"/>
            <a:ext cx="332005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Р</a:t>
            </a: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азработка и внедрение методологии управления проектами и контроль </a:t>
            </a:r>
            <a:b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</a:b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ее соблюдения</a:t>
            </a:r>
          </a:p>
          <a:p>
            <a:pPr marL="285750" indent="-2857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Ф</a:t>
            </a: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ормирование реестра проектов и сводной отчетности по проектам</a:t>
            </a:r>
          </a:p>
          <a:p>
            <a:pPr marL="285750" indent="-285750">
              <a:spcBef>
                <a:spcPts val="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Планирование </a:t>
            </a: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и контроль реализации проектов </a:t>
            </a:r>
            <a:b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</a:b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на постоянной основе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E7B7588-F9BE-41C2-985A-E378E2ED0819}"/>
              </a:ext>
            </a:extLst>
          </p:cNvPr>
          <p:cNvSpPr/>
          <p:nvPr/>
        </p:nvSpPr>
        <p:spPr bwMode="auto">
          <a:xfrm>
            <a:off x="4628565" y="2447740"/>
            <a:ext cx="2504841" cy="400642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>
                <a:solidFill>
                  <a:schemeClr val="bg1"/>
                </a:solidFill>
                <a:latin typeface="Mont" panose="00000700000000000000" pitchFamily="2" charset="0"/>
                <a:cs typeface="Arial"/>
              </a:rPr>
              <a:t>Расширенные функции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38058-3F73-42A5-B802-768C41AB8308}"/>
              </a:ext>
            </a:extLst>
          </p:cNvPr>
          <p:cNvSpPr txBox="1"/>
          <p:nvPr/>
        </p:nvSpPr>
        <p:spPr>
          <a:xfrm>
            <a:off x="4535062" y="2940682"/>
            <a:ext cx="684007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Обеспечение работы Проектного комитета </a:t>
            </a:r>
            <a:b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</a:b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(если создан в организации/подразделении)</a:t>
            </a:r>
          </a:p>
          <a:p>
            <a:pPr marL="285750" indent="-285750">
              <a:spcBef>
                <a:spcPts val="12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Централизованное выделение руководителей или администраторов проектов (если решено их содержать не в функциональных подразделениях, а в PMO)</a:t>
            </a:r>
          </a:p>
          <a:p>
            <a:pPr marL="285750" indent="-285750">
              <a:spcBef>
                <a:spcPts val="12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Выбор, внедрение, поддержка и развитие информационной системы планирования и мониторинга проектов (если нужна ИС)</a:t>
            </a:r>
          </a:p>
          <a:p>
            <a:pPr marL="285750" indent="-285750">
              <a:spcBef>
                <a:spcPts val="12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Внедрение и поддержка системы стимулирования участников проектной деятельности (если за задачу отвечает не подразделение по персоналу)</a:t>
            </a:r>
          </a:p>
          <a:p>
            <a:pPr marL="285750" indent="-285750">
              <a:spcBef>
                <a:spcPts val="12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Организация обучения проектному управлению или непосредственно обучение (если за задачу отвечает не подразделение по персоналу)</a:t>
            </a:r>
          </a:p>
          <a:p>
            <a:pPr marL="285750" indent="-285750">
              <a:spcBef>
                <a:spcPts val="12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Диагностика проектов</a:t>
            </a:r>
          </a:p>
          <a:p>
            <a:pPr marL="285750" indent="-285750">
              <a:spcBef>
                <a:spcPts val="12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Управление знаниями в области управления проектами (сбор, анализ, обобщение и распространение знаний между участниками проектной деятельности)</a:t>
            </a:r>
          </a:p>
        </p:txBody>
      </p:sp>
    </p:spTree>
    <p:extLst>
      <p:ext uri="{BB962C8B-B14F-4D97-AF65-F5344CB8AC3E}">
        <p14:creationId xmlns:p14="http://schemas.microsoft.com/office/powerpoint/2010/main" val="230988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4F650E5-5777-4F25-B52E-926CF6E30638}"/>
              </a:ext>
            </a:extLst>
          </p:cNvPr>
          <p:cNvSpPr txBox="1"/>
          <p:nvPr/>
        </p:nvSpPr>
        <p:spPr>
          <a:xfrm>
            <a:off x="485774" y="332514"/>
            <a:ext cx="908853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Оценка зрелости проектного офиса</a:t>
            </a:r>
            <a:endParaRPr lang="en-US" sz="2800" dirty="0">
              <a:latin typeface="Mont Semi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2B6E3-C810-4AFE-84A2-48BFBDB66CD8}"/>
              </a:ext>
            </a:extLst>
          </p:cNvPr>
          <p:cNvSpPr txBox="1"/>
          <p:nvPr/>
        </p:nvSpPr>
        <p:spPr>
          <a:xfrm>
            <a:off x="2965237" y="1753071"/>
            <a:ext cx="2801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Модель, описывающая этапы (уровни) развития проектной деятельности (проектного офиса) в Компании.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30478D-2D86-42E7-BC06-1F4F12EDA907}"/>
              </a:ext>
            </a:extLst>
          </p:cNvPr>
          <p:cNvSpPr txBox="1"/>
          <p:nvPr/>
        </p:nvSpPr>
        <p:spPr>
          <a:xfrm>
            <a:off x="2965237" y="1254830"/>
            <a:ext cx="2801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dirty="0">
                <a:latin typeface="Mont SemiBold" panose="00000800000000000000" pitchFamily="2" charset="0"/>
                <a:cs typeface="Arial"/>
              </a:rPr>
              <a:t>Что такое модель зрелости Проектного офиса?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22D0F3-939F-4B4C-81AC-9EBACD466452}"/>
              </a:ext>
            </a:extLst>
          </p:cNvPr>
          <p:cNvSpPr txBox="1"/>
          <p:nvPr/>
        </p:nvSpPr>
        <p:spPr>
          <a:xfrm>
            <a:off x="650365" y="2770739"/>
            <a:ext cx="2132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dirty="0">
                <a:latin typeface="Mont SemiBold" panose="00000800000000000000" pitchFamily="2" charset="0"/>
                <a:cs typeface="Arial"/>
              </a:rPr>
              <a:t>Уровни зрелости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B79056E-0F86-4796-B962-05E14D434240}"/>
              </a:ext>
            </a:extLst>
          </p:cNvPr>
          <p:cNvSpPr/>
          <p:nvPr/>
        </p:nvSpPr>
        <p:spPr>
          <a:xfrm>
            <a:off x="2797476" y="1307479"/>
            <a:ext cx="45719" cy="1244393"/>
          </a:xfrm>
          <a:prstGeom prst="rect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D629B92D-A739-411C-B088-C59834D7E805}"/>
              </a:ext>
            </a:extLst>
          </p:cNvPr>
          <p:cNvSpPr/>
          <p:nvPr/>
        </p:nvSpPr>
        <p:spPr>
          <a:xfrm>
            <a:off x="756120" y="3293959"/>
            <a:ext cx="3049377" cy="1334055"/>
          </a:xfrm>
          <a:prstGeom prst="roundRect">
            <a:avLst>
              <a:gd name="adj" fmla="val 11668"/>
            </a:avLst>
          </a:prstGeom>
          <a:noFill/>
          <a:ln>
            <a:solidFill>
              <a:srgbClr val="90E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72AC6CD-7174-4354-9632-5F2460AC2135}"/>
              </a:ext>
            </a:extLst>
          </p:cNvPr>
          <p:cNvSpPr/>
          <p:nvPr/>
        </p:nvSpPr>
        <p:spPr bwMode="auto">
          <a:xfrm>
            <a:off x="873820" y="3250196"/>
            <a:ext cx="378599" cy="395301"/>
          </a:xfrm>
          <a:prstGeom prst="rect">
            <a:avLst/>
          </a:prstGeom>
          <a:solidFill>
            <a:schemeClr val="bg1"/>
          </a:solidFill>
        </p:spPr>
        <p:txBody>
          <a:bodyPr wrap="square" anchor="b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ru-RU" sz="3600" dirty="0">
                <a:solidFill>
                  <a:srgbClr val="90ED7B"/>
                </a:solidFill>
                <a:latin typeface="Montserrat SemiBold"/>
                <a:cs typeface="Arial"/>
              </a:rPr>
              <a:t>1</a:t>
            </a:r>
            <a:endParaRPr dirty="0">
              <a:solidFill>
                <a:srgbClr val="90ED7B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E54989-6D47-4A7D-823F-0163EC7CD9E3}"/>
              </a:ext>
            </a:extLst>
          </p:cNvPr>
          <p:cNvSpPr txBox="1"/>
          <p:nvPr/>
        </p:nvSpPr>
        <p:spPr>
          <a:xfrm>
            <a:off x="937586" y="3631255"/>
            <a:ext cx="2801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90ED7B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Единая терминология</a:t>
            </a:r>
          </a:p>
          <a:p>
            <a:pPr marL="171450" indent="-171450">
              <a:buClr>
                <a:srgbClr val="90ED7B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Учет существующих проектов</a:t>
            </a:r>
          </a:p>
          <a:p>
            <a:pPr marL="171450" indent="-171450">
              <a:buClr>
                <a:srgbClr val="90ED7B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Поддержка на уровне руководства Компании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0265F6F6-26B6-4054-B5C5-EBDE6FF37231}"/>
              </a:ext>
            </a:extLst>
          </p:cNvPr>
          <p:cNvSpPr/>
          <p:nvPr/>
        </p:nvSpPr>
        <p:spPr>
          <a:xfrm>
            <a:off x="2782869" y="5014886"/>
            <a:ext cx="3049377" cy="1160893"/>
          </a:xfrm>
          <a:prstGeom prst="roundRect">
            <a:avLst>
              <a:gd name="adj" fmla="val 11668"/>
            </a:avLst>
          </a:prstGeom>
          <a:noFill/>
          <a:ln>
            <a:solidFill>
              <a:srgbClr val="90E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D0D464C-060F-471F-AA6F-DD7B9169E98D}"/>
              </a:ext>
            </a:extLst>
          </p:cNvPr>
          <p:cNvSpPr/>
          <p:nvPr/>
        </p:nvSpPr>
        <p:spPr bwMode="auto">
          <a:xfrm>
            <a:off x="2897627" y="4980705"/>
            <a:ext cx="442013" cy="395301"/>
          </a:xfrm>
          <a:prstGeom prst="rect">
            <a:avLst/>
          </a:prstGeom>
          <a:solidFill>
            <a:schemeClr val="bg1"/>
          </a:solidFill>
        </p:spPr>
        <p:txBody>
          <a:bodyPr wrap="square" anchor="b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ru-RU" sz="3600" dirty="0">
                <a:solidFill>
                  <a:srgbClr val="90ED7B"/>
                </a:solidFill>
                <a:latin typeface="Montserrat SemiBold"/>
                <a:cs typeface="Arial"/>
              </a:rPr>
              <a:t>4</a:t>
            </a:r>
            <a:endParaRPr dirty="0">
              <a:solidFill>
                <a:srgbClr val="90ED7B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FABD01-334F-455D-A415-BF139630699F}"/>
              </a:ext>
            </a:extLst>
          </p:cNvPr>
          <p:cNvSpPr txBox="1"/>
          <p:nvPr/>
        </p:nvSpPr>
        <p:spPr>
          <a:xfrm>
            <a:off x="2964335" y="5352182"/>
            <a:ext cx="280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90ED7B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Автоматизация существующей методологии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FAFE714C-B4C4-49FF-9A6E-F6D504126B04}"/>
              </a:ext>
            </a:extLst>
          </p:cNvPr>
          <p:cNvSpPr/>
          <p:nvPr/>
        </p:nvSpPr>
        <p:spPr>
          <a:xfrm>
            <a:off x="4236876" y="3293959"/>
            <a:ext cx="3310681" cy="1334055"/>
          </a:xfrm>
          <a:prstGeom prst="roundRect">
            <a:avLst>
              <a:gd name="adj" fmla="val 11668"/>
            </a:avLst>
          </a:prstGeom>
          <a:noFill/>
          <a:ln>
            <a:solidFill>
              <a:srgbClr val="90E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AA1E379B-E0D2-4606-8C91-88BE0CF79261}"/>
              </a:ext>
            </a:extLst>
          </p:cNvPr>
          <p:cNvSpPr/>
          <p:nvPr/>
        </p:nvSpPr>
        <p:spPr bwMode="auto">
          <a:xfrm>
            <a:off x="4354576" y="3250196"/>
            <a:ext cx="442013" cy="395301"/>
          </a:xfrm>
          <a:prstGeom prst="rect">
            <a:avLst/>
          </a:prstGeom>
          <a:solidFill>
            <a:schemeClr val="bg1"/>
          </a:solidFill>
        </p:spPr>
        <p:txBody>
          <a:bodyPr wrap="square" anchor="b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ru-RU" sz="3600" dirty="0">
                <a:solidFill>
                  <a:srgbClr val="90ED7B"/>
                </a:solidFill>
                <a:latin typeface="Montserrat SemiBold"/>
                <a:cs typeface="Arial"/>
              </a:rPr>
              <a:t>2</a:t>
            </a:r>
            <a:endParaRPr dirty="0">
              <a:solidFill>
                <a:srgbClr val="90ED7B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DA3C6C4-DB4F-4EA9-A501-C87649F95195}"/>
              </a:ext>
            </a:extLst>
          </p:cNvPr>
          <p:cNvSpPr txBox="1"/>
          <p:nvPr/>
        </p:nvSpPr>
        <p:spPr>
          <a:xfrm>
            <a:off x="4418342" y="3631255"/>
            <a:ext cx="3049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90ED7B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Настроены отдельные процессы</a:t>
            </a:r>
          </a:p>
          <a:p>
            <a:pPr marL="171450" indent="-171450">
              <a:buClr>
                <a:srgbClr val="90ED7B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Обучение сотрудников</a:t>
            </a:r>
          </a:p>
          <a:p>
            <a:pPr marL="171450" indent="-171450">
              <a:buClr>
                <a:srgbClr val="90ED7B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Понимание важности УП на всех уровнях Компании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4B61FC87-809E-4B58-A2D0-C6BCD2B706CE}"/>
              </a:ext>
            </a:extLst>
          </p:cNvPr>
          <p:cNvSpPr/>
          <p:nvPr/>
        </p:nvSpPr>
        <p:spPr>
          <a:xfrm>
            <a:off x="6263625" y="5014886"/>
            <a:ext cx="3310681" cy="1160893"/>
          </a:xfrm>
          <a:prstGeom prst="roundRect">
            <a:avLst>
              <a:gd name="adj" fmla="val 11668"/>
            </a:avLst>
          </a:prstGeom>
          <a:solidFill>
            <a:schemeClr val="bg1"/>
          </a:solidFill>
          <a:ln>
            <a:solidFill>
              <a:srgbClr val="90E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0821BCFC-71B3-45E0-B5BC-5872A30FDE87}"/>
              </a:ext>
            </a:extLst>
          </p:cNvPr>
          <p:cNvSpPr/>
          <p:nvPr/>
        </p:nvSpPr>
        <p:spPr bwMode="auto">
          <a:xfrm>
            <a:off x="6381325" y="4971123"/>
            <a:ext cx="442013" cy="395301"/>
          </a:xfrm>
          <a:prstGeom prst="rect">
            <a:avLst/>
          </a:prstGeom>
          <a:solidFill>
            <a:schemeClr val="bg1"/>
          </a:solidFill>
        </p:spPr>
        <p:txBody>
          <a:bodyPr wrap="square" anchor="b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ru-RU" sz="3600" dirty="0">
                <a:solidFill>
                  <a:srgbClr val="90ED7B"/>
                </a:solidFill>
                <a:latin typeface="Montserrat SemiBold"/>
                <a:cs typeface="Arial"/>
              </a:rPr>
              <a:t>5</a:t>
            </a:r>
            <a:endParaRPr dirty="0">
              <a:solidFill>
                <a:srgbClr val="90ED7B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3F7D75-36CD-4E7A-AE6C-73FEAB1E44E4}"/>
              </a:ext>
            </a:extLst>
          </p:cNvPr>
          <p:cNvSpPr txBox="1"/>
          <p:nvPr/>
        </p:nvSpPr>
        <p:spPr>
          <a:xfrm>
            <a:off x="6445090" y="5352182"/>
            <a:ext cx="304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90ED7B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Анализ и улучшения </a:t>
            </a:r>
            <a:br>
              <a:rPr lang="ru-RU" sz="1200" dirty="0">
                <a:latin typeface="Mont" panose="00000700000000000000" pitchFamily="2" charset="0"/>
                <a:cs typeface="Arial"/>
              </a:rPr>
            </a:br>
            <a:r>
              <a:rPr lang="ru-RU" sz="1200" dirty="0">
                <a:latin typeface="Mont" panose="00000700000000000000" pitchFamily="2" charset="0"/>
                <a:cs typeface="Arial"/>
              </a:rPr>
              <a:t>на основании накопленного опыта (своего и лучших практик)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0835DDE-EA10-4BF9-A723-0BC9A4D46816}"/>
              </a:ext>
            </a:extLst>
          </p:cNvPr>
          <p:cNvSpPr/>
          <p:nvPr/>
        </p:nvSpPr>
        <p:spPr>
          <a:xfrm>
            <a:off x="7978936" y="3293959"/>
            <a:ext cx="3339244" cy="1334055"/>
          </a:xfrm>
          <a:prstGeom prst="roundRect">
            <a:avLst>
              <a:gd name="adj" fmla="val 11668"/>
            </a:avLst>
          </a:prstGeom>
          <a:solidFill>
            <a:schemeClr val="bg1"/>
          </a:solidFill>
          <a:ln>
            <a:solidFill>
              <a:srgbClr val="90E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7313A7B-824B-45E7-AD51-926FA44217C2}"/>
              </a:ext>
            </a:extLst>
          </p:cNvPr>
          <p:cNvSpPr/>
          <p:nvPr/>
        </p:nvSpPr>
        <p:spPr bwMode="auto">
          <a:xfrm>
            <a:off x="8096636" y="3250196"/>
            <a:ext cx="442013" cy="395301"/>
          </a:xfrm>
          <a:prstGeom prst="rect">
            <a:avLst/>
          </a:prstGeom>
          <a:solidFill>
            <a:schemeClr val="bg1"/>
          </a:solidFill>
        </p:spPr>
        <p:txBody>
          <a:bodyPr wrap="square" anchor="b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ru-RU" sz="3600" dirty="0">
                <a:solidFill>
                  <a:srgbClr val="90ED7B"/>
                </a:solidFill>
                <a:latin typeface="Montserrat SemiBold"/>
                <a:cs typeface="Arial"/>
              </a:rPr>
              <a:t>3</a:t>
            </a:r>
            <a:endParaRPr dirty="0">
              <a:solidFill>
                <a:srgbClr val="90ED7B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8FB08C-0245-4050-9F9D-E3381F8E3793}"/>
              </a:ext>
            </a:extLst>
          </p:cNvPr>
          <p:cNvSpPr txBox="1"/>
          <p:nvPr/>
        </p:nvSpPr>
        <p:spPr>
          <a:xfrm>
            <a:off x="8160402" y="3631255"/>
            <a:ext cx="3049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90ED7B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Единая методология (регламент)</a:t>
            </a:r>
          </a:p>
          <a:p>
            <a:pPr marL="171450" indent="-171450">
              <a:buClr>
                <a:srgbClr val="90ED7B"/>
              </a:buClr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Контроль исполнения регламента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CF5FD6-28C5-454B-A694-D9FC686025CC}"/>
              </a:ext>
            </a:extLst>
          </p:cNvPr>
          <p:cNvSpPr txBox="1"/>
          <p:nvPr/>
        </p:nvSpPr>
        <p:spPr>
          <a:xfrm>
            <a:off x="6440002" y="1567537"/>
            <a:ext cx="4077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" panose="00000700000000000000" pitchFamily="2" charset="0"/>
                <a:cs typeface="Arial"/>
              </a:rPr>
              <a:t>Диагностика: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процессов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Команды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используемых технологий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организационной структуры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478F32-77A4-4821-A68D-6765D7317BC8}"/>
              </a:ext>
            </a:extLst>
          </p:cNvPr>
          <p:cNvSpPr txBox="1"/>
          <p:nvPr/>
        </p:nvSpPr>
        <p:spPr>
          <a:xfrm>
            <a:off x="6440002" y="1254830"/>
            <a:ext cx="2801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dirty="0">
                <a:latin typeface="Mont SemiBold" panose="00000800000000000000" pitchFamily="2" charset="0"/>
                <a:cs typeface="Arial"/>
              </a:rPr>
              <a:t>Подходы к оценке зрелости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FA63BB7-21CF-410B-B4A2-A568DDDAF220}"/>
              </a:ext>
            </a:extLst>
          </p:cNvPr>
          <p:cNvSpPr/>
          <p:nvPr/>
        </p:nvSpPr>
        <p:spPr>
          <a:xfrm>
            <a:off x="6272241" y="1307479"/>
            <a:ext cx="45719" cy="1244393"/>
          </a:xfrm>
          <a:prstGeom prst="rect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</p:spTree>
    <p:extLst>
      <p:ext uri="{BB962C8B-B14F-4D97-AF65-F5344CB8AC3E}">
        <p14:creationId xmlns:p14="http://schemas.microsoft.com/office/powerpoint/2010/main" val="431581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9891A4A-0BF5-4F2A-A3B0-66F8EA75CBC1}"/>
              </a:ext>
            </a:extLst>
          </p:cNvPr>
          <p:cNvSpPr/>
          <p:nvPr/>
        </p:nvSpPr>
        <p:spPr bwMode="auto">
          <a:xfrm>
            <a:off x="5558814" y="4853801"/>
            <a:ext cx="4734890" cy="63864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5DFFF"/>
              </a:gs>
              <a:gs pos="100000">
                <a:srgbClr val="F7F9FF">
                  <a:alpha val="3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latin typeface="Mont Bold" panose="00000900000000000000" pitchFamily="2" charset="0"/>
              <a:cs typeface="Arial"/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6893A450-1F4A-4907-BE97-64A4054B03E4}"/>
              </a:ext>
            </a:extLst>
          </p:cNvPr>
          <p:cNvSpPr/>
          <p:nvPr/>
        </p:nvSpPr>
        <p:spPr>
          <a:xfrm>
            <a:off x="5559504" y="4858496"/>
            <a:ext cx="633951" cy="633951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8857C31F-904A-4A55-98DE-913D5D84571C}"/>
              </a:ext>
            </a:extLst>
          </p:cNvPr>
          <p:cNvSpPr/>
          <p:nvPr/>
        </p:nvSpPr>
        <p:spPr bwMode="auto">
          <a:xfrm>
            <a:off x="5558814" y="3431808"/>
            <a:ext cx="4734890" cy="63864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5DFFF"/>
              </a:gs>
              <a:gs pos="100000">
                <a:srgbClr val="F7F9FF">
                  <a:alpha val="3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latin typeface="Mont Bold" panose="00000900000000000000" pitchFamily="2" charset="0"/>
              <a:cs typeface="Arial"/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E67A3612-0B97-4E10-959D-A48F8E91BD48}"/>
              </a:ext>
            </a:extLst>
          </p:cNvPr>
          <p:cNvSpPr/>
          <p:nvPr/>
        </p:nvSpPr>
        <p:spPr>
          <a:xfrm>
            <a:off x="5559504" y="3436503"/>
            <a:ext cx="633951" cy="633951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80C1EE79-DC36-41E2-A4B9-EC377965EB5B}"/>
              </a:ext>
            </a:extLst>
          </p:cNvPr>
          <p:cNvSpPr/>
          <p:nvPr/>
        </p:nvSpPr>
        <p:spPr bwMode="auto">
          <a:xfrm>
            <a:off x="5558814" y="1997623"/>
            <a:ext cx="4734890" cy="63864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5DFFF"/>
              </a:gs>
              <a:gs pos="100000">
                <a:srgbClr val="F7F9FF">
                  <a:alpha val="3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latin typeface="Mont Bold" panose="00000900000000000000" pitchFamily="2" charset="0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650E5-5777-4F25-B52E-926CF6E30638}"/>
              </a:ext>
            </a:extLst>
          </p:cNvPr>
          <p:cNvSpPr txBox="1"/>
          <p:nvPr/>
        </p:nvSpPr>
        <p:spPr>
          <a:xfrm>
            <a:off x="485774" y="332514"/>
            <a:ext cx="908853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Подход к организации проектного офиса</a:t>
            </a:r>
            <a:endParaRPr lang="en-US" sz="2800" dirty="0">
              <a:latin typeface="Mont Semi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75A881A-C14C-4F11-94E5-44747E1E1C9D}"/>
              </a:ext>
            </a:extLst>
          </p:cNvPr>
          <p:cNvSpPr/>
          <p:nvPr/>
        </p:nvSpPr>
        <p:spPr bwMode="auto">
          <a:xfrm>
            <a:off x="485774" y="1927132"/>
            <a:ext cx="2980907" cy="786387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Mont Bold" panose="00000900000000000000" pitchFamily="2" charset="0"/>
                <a:cs typeface="Arial"/>
              </a:rPr>
              <a:t>Проектный офис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3CF9FC81-6BBC-4C09-8FB0-D7EC7687B06C}"/>
              </a:ext>
            </a:extLst>
          </p:cNvPr>
          <p:cNvSpPr/>
          <p:nvPr/>
        </p:nvSpPr>
        <p:spPr bwMode="auto">
          <a:xfrm>
            <a:off x="5436159" y="1914940"/>
            <a:ext cx="4988001" cy="7863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4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latin typeface="Mont Bold" panose="00000900000000000000" pitchFamily="2" charset="0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C08D36-D099-428D-8840-785E0AFFF18B}"/>
              </a:ext>
            </a:extLst>
          </p:cNvPr>
          <p:cNvSpPr txBox="1"/>
          <p:nvPr/>
        </p:nvSpPr>
        <p:spPr>
          <a:xfrm>
            <a:off x="6223834" y="2108078"/>
            <a:ext cx="172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41F9"/>
                </a:solidFill>
                <a:latin typeface="Mont SemiBold" panose="00000800000000000000" pitchFamily="2" charset="0"/>
                <a:cs typeface="Arial"/>
              </a:rPr>
              <a:t>Люди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48668F-1872-4F13-8673-9E1F1218E967}"/>
              </a:ext>
            </a:extLst>
          </p:cNvPr>
          <p:cNvSpPr txBox="1"/>
          <p:nvPr/>
        </p:nvSpPr>
        <p:spPr>
          <a:xfrm>
            <a:off x="7975239" y="2086114"/>
            <a:ext cx="221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041F9"/>
              </a:buClr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Предоставляем команду профессионалов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83EEA424-4B19-4028-9096-D0788C091AA8}"/>
              </a:ext>
            </a:extLst>
          </p:cNvPr>
          <p:cNvSpPr/>
          <p:nvPr/>
        </p:nvSpPr>
        <p:spPr>
          <a:xfrm>
            <a:off x="5559504" y="2002318"/>
            <a:ext cx="633951" cy="633951"/>
          </a:xfrm>
          <a:prstGeom prst="ellipse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ACF8773-4D6D-480F-BC00-91F6B9009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9517" y="2108078"/>
            <a:ext cx="347660" cy="376632"/>
          </a:xfrm>
          <a:prstGeom prst="rect">
            <a:avLst/>
          </a:prstGeom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E0962E5D-471C-4672-849C-D0214822E7D1}"/>
              </a:ext>
            </a:extLst>
          </p:cNvPr>
          <p:cNvSpPr/>
          <p:nvPr/>
        </p:nvSpPr>
        <p:spPr bwMode="auto">
          <a:xfrm>
            <a:off x="5436159" y="3349125"/>
            <a:ext cx="4988001" cy="7863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4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latin typeface="Mont Bold" panose="00000900000000000000" pitchFamily="2" charset="0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BB07B0-33B5-455D-8CAA-B68E86576C5D}"/>
              </a:ext>
            </a:extLst>
          </p:cNvPr>
          <p:cNvSpPr txBox="1"/>
          <p:nvPr/>
        </p:nvSpPr>
        <p:spPr>
          <a:xfrm>
            <a:off x="6223834" y="3542263"/>
            <a:ext cx="172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41F9"/>
                </a:solidFill>
                <a:latin typeface="Mont SemiBold" panose="00000800000000000000" pitchFamily="2" charset="0"/>
                <a:cs typeface="Arial"/>
              </a:rPr>
              <a:t>Процессы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F6A2FC-D60F-4F75-B18D-7EC95D7DEA1B}"/>
              </a:ext>
            </a:extLst>
          </p:cNvPr>
          <p:cNvSpPr txBox="1"/>
          <p:nvPr/>
        </p:nvSpPr>
        <p:spPr>
          <a:xfrm>
            <a:off x="7975239" y="3520299"/>
            <a:ext cx="191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041F9"/>
              </a:buClr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Аутсорсинг процессов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8D78F115-4269-4B8C-B7B5-D0774423509F}"/>
              </a:ext>
            </a:extLst>
          </p:cNvPr>
          <p:cNvSpPr/>
          <p:nvPr/>
        </p:nvSpPr>
        <p:spPr bwMode="auto">
          <a:xfrm>
            <a:off x="5436159" y="4771118"/>
            <a:ext cx="4988001" cy="7863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4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latin typeface="Mont Bold" panose="00000900000000000000" pitchFamily="2" charset="0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39D03C-6DC7-4EA2-A9BD-985F39D451A7}"/>
              </a:ext>
            </a:extLst>
          </p:cNvPr>
          <p:cNvSpPr txBox="1"/>
          <p:nvPr/>
        </p:nvSpPr>
        <p:spPr>
          <a:xfrm>
            <a:off x="6223834" y="4964256"/>
            <a:ext cx="1725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41F9"/>
                </a:solidFill>
                <a:latin typeface="Mont SemiBold" panose="00000800000000000000" pitchFamily="2" charset="0"/>
                <a:cs typeface="Arial"/>
              </a:rPr>
              <a:t>Технологии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59F00D-E625-489A-8B81-81B219F51FD0}"/>
              </a:ext>
            </a:extLst>
          </p:cNvPr>
          <p:cNvSpPr txBox="1"/>
          <p:nvPr/>
        </p:nvSpPr>
        <p:spPr>
          <a:xfrm>
            <a:off x="7975239" y="4942292"/>
            <a:ext cx="191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041F9"/>
              </a:buClr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Автоматизация процессов</a:t>
            </a: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0D4CD2FE-77F9-4883-AF9E-403DA7B00557}"/>
              </a:ext>
            </a:extLst>
          </p:cNvPr>
          <p:cNvCxnSpPr>
            <a:cxnSpLocks/>
            <a:stCxn id="11" idx="3"/>
            <a:endCxn id="21" idx="1"/>
          </p:cNvCxnSpPr>
          <p:nvPr/>
        </p:nvCxnSpPr>
        <p:spPr>
          <a:xfrm flipV="1">
            <a:off x="3466681" y="2308134"/>
            <a:ext cx="1969478" cy="12192"/>
          </a:xfrm>
          <a:prstGeom prst="straightConnector1">
            <a:avLst/>
          </a:prstGeom>
          <a:ln w="12700">
            <a:solidFill>
              <a:srgbClr val="0041F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51A80299-D99F-47EF-8F35-939B16BAEDA7}"/>
              </a:ext>
            </a:extLst>
          </p:cNvPr>
          <p:cNvCxnSpPr>
            <a:cxnSpLocks/>
          </p:cNvCxnSpPr>
          <p:nvPr/>
        </p:nvCxnSpPr>
        <p:spPr>
          <a:xfrm flipV="1">
            <a:off x="4476281" y="3745035"/>
            <a:ext cx="959878" cy="5942"/>
          </a:xfrm>
          <a:prstGeom prst="straightConnector1">
            <a:avLst/>
          </a:prstGeom>
          <a:ln w="12700">
            <a:solidFill>
              <a:srgbClr val="0041F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00F3E884-D84F-4033-B0A0-A309DB88048C}"/>
              </a:ext>
            </a:extLst>
          </p:cNvPr>
          <p:cNvCxnSpPr>
            <a:cxnSpLocks/>
          </p:cNvCxnSpPr>
          <p:nvPr/>
        </p:nvCxnSpPr>
        <p:spPr>
          <a:xfrm flipV="1">
            <a:off x="4476281" y="5160152"/>
            <a:ext cx="959878" cy="5942"/>
          </a:xfrm>
          <a:prstGeom prst="straightConnector1">
            <a:avLst/>
          </a:prstGeom>
          <a:ln w="12700">
            <a:solidFill>
              <a:srgbClr val="0041F9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6AD96929-6076-4221-BBCA-21501DFFB6EF}"/>
              </a:ext>
            </a:extLst>
          </p:cNvPr>
          <p:cNvCxnSpPr>
            <a:cxnSpLocks/>
          </p:cNvCxnSpPr>
          <p:nvPr/>
        </p:nvCxnSpPr>
        <p:spPr>
          <a:xfrm flipV="1">
            <a:off x="4476281" y="2316946"/>
            <a:ext cx="0" cy="2856178"/>
          </a:xfrm>
          <a:prstGeom prst="line">
            <a:avLst/>
          </a:prstGeom>
          <a:ln w="12700"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40A15FC-4610-43CF-BB63-2B5DDF3AB9F4}"/>
              </a:ext>
            </a:extLst>
          </p:cNvPr>
          <p:cNvSpPr/>
          <p:nvPr/>
        </p:nvSpPr>
        <p:spPr>
          <a:xfrm>
            <a:off x="-387961" y="4693877"/>
            <a:ext cx="1102407" cy="1102407"/>
          </a:xfrm>
          <a:prstGeom prst="roundRect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73758674-1556-4AD2-8A40-1F1292985ECA}"/>
              </a:ext>
            </a:extLst>
          </p:cNvPr>
          <p:cNvSpPr/>
          <p:nvPr/>
        </p:nvSpPr>
        <p:spPr>
          <a:xfrm>
            <a:off x="1976227" y="6078722"/>
            <a:ext cx="1102407" cy="1102407"/>
          </a:xfrm>
          <a:prstGeom prst="roundRect">
            <a:avLst/>
          </a:prstGeom>
          <a:solidFill>
            <a:srgbClr val="5B8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6FD31027-E0B0-4EE3-B6A2-EC6255CDD2DE}"/>
              </a:ext>
            </a:extLst>
          </p:cNvPr>
          <p:cNvSpPr/>
          <p:nvPr/>
        </p:nvSpPr>
        <p:spPr>
          <a:xfrm>
            <a:off x="1451415" y="4852754"/>
            <a:ext cx="1111320" cy="1102406"/>
          </a:xfrm>
          <a:prstGeom prst="roundRect">
            <a:avLst/>
          </a:prstGeom>
          <a:solidFill>
            <a:srgbClr val="D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0A08C24E-BDF0-4409-B437-F5FBA06145E3}"/>
              </a:ext>
            </a:extLst>
          </p:cNvPr>
          <p:cNvSpPr/>
          <p:nvPr/>
        </p:nvSpPr>
        <p:spPr>
          <a:xfrm>
            <a:off x="3573291" y="6078723"/>
            <a:ext cx="1111320" cy="1102406"/>
          </a:xfrm>
          <a:prstGeom prst="roundRect">
            <a:avLst/>
          </a:prstGeom>
          <a:solidFill>
            <a:srgbClr val="D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C708A067-5332-405B-92A3-7A203E34164B}"/>
              </a:ext>
            </a:extLst>
          </p:cNvPr>
          <p:cNvSpPr/>
          <p:nvPr/>
        </p:nvSpPr>
        <p:spPr>
          <a:xfrm>
            <a:off x="-625546" y="3137011"/>
            <a:ext cx="1111320" cy="1102406"/>
          </a:xfrm>
          <a:prstGeom prst="roundRect">
            <a:avLst/>
          </a:prstGeom>
          <a:solidFill>
            <a:srgbClr val="D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885A5D58-CC16-4E74-B9C8-EF6C15192BF2}"/>
              </a:ext>
            </a:extLst>
          </p:cNvPr>
          <p:cNvSpPr/>
          <p:nvPr/>
        </p:nvSpPr>
        <p:spPr>
          <a:xfrm>
            <a:off x="9090106" y="-671045"/>
            <a:ext cx="1102407" cy="1102407"/>
          </a:xfrm>
          <a:prstGeom prst="roundRect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9E25ADBC-A995-47B9-AE30-0D6344398824}"/>
              </a:ext>
            </a:extLst>
          </p:cNvPr>
          <p:cNvSpPr/>
          <p:nvPr/>
        </p:nvSpPr>
        <p:spPr>
          <a:xfrm>
            <a:off x="11636340" y="592030"/>
            <a:ext cx="1111320" cy="1102406"/>
          </a:xfrm>
          <a:prstGeom prst="roundRect">
            <a:avLst/>
          </a:prstGeom>
          <a:solidFill>
            <a:srgbClr val="D5D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1B333CC2-3F8D-4498-A6BA-4DA53A5922D1}"/>
              </a:ext>
            </a:extLst>
          </p:cNvPr>
          <p:cNvSpPr/>
          <p:nvPr/>
        </p:nvSpPr>
        <p:spPr>
          <a:xfrm>
            <a:off x="11249638" y="2108078"/>
            <a:ext cx="1102407" cy="1102407"/>
          </a:xfrm>
          <a:prstGeom prst="roundRect">
            <a:avLst/>
          </a:prstGeom>
          <a:solidFill>
            <a:srgbClr val="5B8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CD1A6199-5392-4B0A-BA95-D661E9D1E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69702" y="4964780"/>
            <a:ext cx="396488" cy="42907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8F106B6-CC64-4346-84E8-BF375FCDA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78488" y="3527463"/>
            <a:ext cx="403388" cy="42490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B78CFFC-6443-445A-90E5-73810B9B85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77046" y="3529504"/>
            <a:ext cx="403388" cy="42490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881BE40-7B16-4C7C-9FA4-482D7E7BC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69702" y="4966608"/>
            <a:ext cx="396488" cy="4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87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02ACD1CA-502D-4D6C-8881-86C6C0A7FA94}"/>
              </a:ext>
            </a:extLst>
          </p:cNvPr>
          <p:cNvSpPr/>
          <p:nvPr/>
        </p:nvSpPr>
        <p:spPr>
          <a:xfrm>
            <a:off x="4336050" y="5240117"/>
            <a:ext cx="4155837" cy="669548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48CAE9D7-D078-4AE3-BAB9-46CD59BDA57F}"/>
              </a:ext>
            </a:extLst>
          </p:cNvPr>
          <p:cNvSpPr/>
          <p:nvPr/>
        </p:nvSpPr>
        <p:spPr>
          <a:xfrm>
            <a:off x="4336050" y="4405249"/>
            <a:ext cx="4155837" cy="623385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1304711-FC01-43F6-81DC-4CA6AB67FBB1}"/>
              </a:ext>
            </a:extLst>
          </p:cNvPr>
          <p:cNvSpPr/>
          <p:nvPr/>
        </p:nvSpPr>
        <p:spPr>
          <a:xfrm>
            <a:off x="4336050" y="3312569"/>
            <a:ext cx="4155837" cy="943678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22D970C-8AC6-42DD-A144-275B603D2F47}"/>
              </a:ext>
            </a:extLst>
          </p:cNvPr>
          <p:cNvSpPr/>
          <p:nvPr/>
        </p:nvSpPr>
        <p:spPr>
          <a:xfrm>
            <a:off x="4336050" y="1478266"/>
            <a:ext cx="4155837" cy="1687944"/>
          </a:xfrm>
          <a:prstGeom prst="roundRect">
            <a:avLst>
              <a:gd name="adj" fmla="val 7377"/>
            </a:avLst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91981E4-FA81-4E52-82C2-2F1F5EF3822B}"/>
              </a:ext>
            </a:extLst>
          </p:cNvPr>
          <p:cNvSpPr/>
          <p:nvPr/>
        </p:nvSpPr>
        <p:spPr>
          <a:xfrm>
            <a:off x="485774" y="5219334"/>
            <a:ext cx="3744981" cy="669548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3689A5C-1DB7-4E00-A7E4-98DB2A16EDB2}"/>
              </a:ext>
            </a:extLst>
          </p:cNvPr>
          <p:cNvSpPr/>
          <p:nvPr/>
        </p:nvSpPr>
        <p:spPr>
          <a:xfrm>
            <a:off x="485774" y="3710008"/>
            <a:ext cx="3744981" cy="1328458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2D6016F-D6D4-4E20-90A7-8CC349768EE8}"/>
              </a:ext>
            </a:extLst>
          </p:cNvPr>
          <p:cNvSpPr/>
          <p:nvPr/>
        </p:nvSpPr>
        <p:spPr>
          <a:xfrm>
            <a:off x="485774" y="2501439"/>
            <a:ext cx="3744981" cy="969125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69C2DB7-7296-4148-B168-76E4AC7166DC}"/>
              </a:ext>
            </a:extLst>
          </p:cNvPr>
          <p:cNvSpPr/>
          <p:nvPr/>
        </p:nvSpPr>
        <p:spPr>
          <a:xfrm>
            <a:off x="485774" y="1478266"/>
            <a:ext cx="3744981" cy="833793"/>
          </a:xfrm>
          <a:prstGeom prst="roundRect">
            <a:avLst/>
          </a:prstGeom>
          <a:gradFill>
            <a:gsLst>
              <a:gs pos="72688">
                <a:srgbClr val="F7F9FF"/>
              </a:gs>
              <a:gs pos="88000">
                <a:srgbClr val="F7F9FF">
                  <a:alpha val="94000"/>
                </a:srgbClr>
              </a:gs>
              <a:gs pos="100000">
                <a:srgbClr val="F7F9FF">
                  <a:alpha val="51000"/>
                </a:srgbClr>
              </a:gs>
              <a:gs pos="0">
                <a:srgbClr val="F7F9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650E5-5777-4F25-B52E-926CF6E30638}"/>
              </a:ext>
            </a:extLst>
          </p:cNvPr>
          <p:cNvSpPr txBox="1"/>
          <p:nvPr/>
        </p:nvSpPr>
        <p:spPr>
          <a:xfrm>
            <a:off x="485774" y="332514"/>
            <a:ext cx="8337380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Что делаем в рамках аутсорсинга процессов проектного офиса?</a:t>
            </a:r>
            <a:endParaRPr lang="en-US" sz="2800" dirty="0">
              <a:latin typeface="Mont Semi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FA6FE6-C29E-41DD-928A-3F92FF9999EE}"/>
              </a:ext>
            </a:extLst>
          </p:cNvPr>
          <p:cNvSpPr txBox="1"/>
          <p:nvPr/>
        </p:nvSpPr>
        <p:spPr>
          <a:xfrm>
            <a:off x="530209" y="1589295"/>
            <a:ext cx="3700546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Mont" panose="020B0604020202020204" charset="0"/>
              </a:rPr>
              <a:t>Организация централизованного учета и контроля исполнения проектов</a:t>
            </a:r>
          </a:p>
          <a:p>
            <a:pPr marL="285750" indent="-285750">
              <a:spcBef>
                <a:spcPts val="3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Mont" panose="020B0604020202020204" charset="0"/>
              </a:rPr>
              <a:t>Централизованный контроль текущих статусов проектов, реестра проектов</a:t>
            </a:r>
            <a:br>
              <a:rPr lang="ru-RU" sz="1300" dirty="0">
                <a:latin typeface="Mont" panose="020B0604020202020204" charset="0"/>
              </a:rPr>
            </a:br>
            <a:endParaRPr lang="ru-RU" sz="1300" dirty="0">
              <a:latin typeface="Mont" panose="020B0604020202020204" charset="0"/>
            </a:endParaRPr>
          </a:p>
          <a:p>
            <a:pPr marL="285750" indent="-285750">
              <a:spcBef>
                <a:spcPts val="3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Mont" panose="020B0604020202020204" charset="0"/>
              </a:rPr>
              <a:t>Организация структуры проектных пространств и правил их заполнения (правила хранения документов, база знаний </a:t>
            </a:r>
            <a:br>
              <a:rPr lang="en-US" sz="1300" dirty="0">
                <a:latin typeface="Mont" panose="020B0604020202020204" charset="0"/>
              </a:rPr>
            </a:br>
            <a:r>
              <a:rPr lang="ru-RU" sz="1300" dirty="0">
                <a:latin typeface="Mont" panose="020B0604020202020204" charset="0"/>
              </a:rPr>
              <a:t>по проектам)</a:t>
            </a:r>
          </a:p>
          <a:p>
            <a:pPr marL="285750" indent="-285750">
              <a:spcBef>
                <a:spcPts val="3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Mont" panose="020B0604020202020204" charset="0"/>
              </a:rPr>
              <a:t>Ведение и актуализация планов проектов</a:t>
            </a:r>
          </a:p>
          <a:p>
            <a:pPr>
              <a:spcBef>
                <a:spcPts val="1200"/>
              </a:spcBef>
            </a:pPr>
            <a:endParaRPr lang="ru-RU" sz="1300" dirty="0">
              <a:latin typeface="Mon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780C2-17CC-41F3-9236-8EDBD34BD06A}"/>
              </a:ext>
            </a:extLst>
          </p:cNvPr>
          <p:cNvSpPr txBox="1"/>
          <p:nvPr/>
        </p:nvSpPr>
        <p:spPr>
          <a:xfrm>
            <a:off x="9490070" y="3316970"/>
            <a:ext cx="2051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41F9"/>
                </a:solidFill>
                <a:latin typeface="Mont Bold" panose="00000900000000000000" pitchFamily="2" charset="0"/>
              </a:rPr>
              <a:t>Аутсорсинг проектного офиса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04DCE5-E990-490C-A68D-40719D1F5CCB}"/>
              </a:ext>
            </a:extLst>
          </p:cNvPr>
          <p:cNvSpPr txBox="1"/>
          <p:nvPr/>
        </p:nvSpPr>
        <p:spPr>
          <a:xfrm>
            <a:off x="4415713" y="1589295"/>
            <a:ext cx="395020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Mont" panose="020B0604020202020204" charset="0"/>
              </a:rPr>
              <a:t>Организация процессов управления рисками и проблемами (ведение реестров рисков и проблем, планов </a:t>
            </a:r>
            <a:br>
              <a:rPr lang="en-US" sz="1300" dirty="0">
                <a:latin typeface="Mont" panose="020B0604020202020204" charset="0"/>
              </a:rPr>
            </a:br>
            <a:r>
              <a:rPr lang="ru-RU" sz="1300" dirty="0">
                <a:latin typeface="Mont" panose="020B0604020202020204" charset="0"/>
              </a:rPr>
              <a:t>по управлению рисками </a:t>
            </a:r>
            <a:br>
              <a:rPr lang="ru-RU" sz="1300" dirty="0">
                <a:latin typeface="Mont" panose="020B0604020202020204" charset="0"/>
              </a:rPr>
            </a:br>
            <a:r>
              <a:rPr lang="ru-RU" sz="1300" dirty="0">
                <a:latin typeface="Mont" panose="020B0604020202020204" charset="0"/>
              </a:rPr>
              <a:t>и проблемами,  визуализация, оповещения о рисках </a:t>
            </a:r>
            <a:br>
              <a:rPr lang="en-US" sz="1300" dirty="0">
                <a:latin typeface="Mont" panose="020B0604020202020204" charset="0"/>
              </a:rPr>
            </a:br>
            <a:r>
              <a:rPr lang="ru-RU" sz="1300" dirty="0">
                <a:latin typeface="Mont" panose="020B0604020202020204" charset="0"/>
              </a:rPr>
              <a:t>на заинтересованных лиц)</a:t>
            </a:r>
          </a:p>
          <a:p>
            <a:pPr marL="285750" indent="-285750">
              <a:spcBef>
                <a:spcPts val="3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Mont" panose="020B0604020202020204" charset="0"/>
              </a:rPr>
              <a:t>Автоматизация проектной деятельности компании </a:t>
            </a:r>
            <a:br>
              <a:rPr lang="ru-RU" sz="1300" dirty="0">
                <a:latin typeface="Mont" panose="020B0604020202020204" charset="0"/>
              </a:rPr>
            </a:br>
            <a:r>
              <a:rPr lang="ru-RU" sz="1300" dirty="0">
                <a:latin typeface="Mont" panose="020B0604020202020204" charset="0"/>
              </a:rPr>
              <a:t>на базе системы «Орион»</a:t>
            </a:r>
          </a:p>
          <a:p>
            <a:pPr marL="285750" indent="-285750">
              <a:spcBef>
                <a:spcPts val="3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Mont" panose="020B0604020202020204" charset="0"/>
              </a:rPr>
              <a:t>Регулярный контроль показателей проекта в системе «Орион»</a:t>
            </a:r>
          </a:p>
          <a:p>
            <a:pPr marL="285750" indent="-285750">
              <a:spcBef>
                <a:spcPts val="3600"/>
              </a:spcBef>
              <a:buClr>
                <a:srgbClr val="0041F9"/>
              </a:buClr>
              <a:buFont typeface="Arial" panose="020B0604020202020204" pitchFamily="34" charset="0"/>
              <a:buChar char="•"/>
            </a:pPr>
            <a:r>
              <a:rPr lang="ru-RU" sz="1300" dirty="0">
                <a:latin typeface="Mont" panose="020B0604020202020204" charset="0"/>
              </a:rPr>
              <a:t>Организация процесса </a:t>
            </a:r>
            <a:br>
              <a:rPr lang="ru-RU" sz="1300" dirty="0">
                <a:latin typeface="Mont" panose="020B0604020202020204" charset="0"/>
              </a:rPr>
            </a:br>
            <a:r>
              <a:rPr lang="ru-RU" sz="1300" dirty="0">
                <a:latin typeface="Mont" panose="020B0604020202020204" charset="0"/>
              </a:rPr>
              <a:t>закрытия проектов</a:t>
            </a:r>
          </a:p>
          <a:p>
            <a:pPr>
              <a:spcBef>
                <a:spcPts val="1200"/>
              </a:spcBef>
            </a:pPr>
            <a:endParaRPr lang="ru-RU" sz="1300" dirty="0">
              <a:latin typeface="Mont" panose="020B0604020202020204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591BD34E-44D2-4889-8A19-251E5A9D7826}"/>
              </a:ext>
            </a:extLst>
          </p:cNvPr>
          <p:cNvCxnSpPr>
            <a:cxnSpLocks/>
            <a:stCxn id="14" idx="2"/>
            <a:endCxn id="13" idx="1"/>
          </p:cNvCxnSpPr>
          <p:nvPr/>
        </p:nvCxnSpPr>
        <p:spPr>
          <a:xfrm flipV="1">
            <a:off x="8823154" y="3712804"/>
            <a:ext cx="528841" cy="6809"/>
          </a:xfrm>
          <a:prstGeom prst="straightConnector1">
            <a:avLst/>
          </a:prstGeom>
          <a:ln>
            <a:solidFill>
              <a:srgbClr val="0041F9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6BE179-F69F-44B1-ACFD-E727C5D76105}"/>
              </a:ext>
            </a:extLst>
          </p:cNvPr>
          <p:cNvSpPr/>
          <p:nvPr/>
        </p:nvSpPr>
        <p:spPr>
          <a:xfrm>
            <a:off x="9351995" y="3097084"/>
            <a:ext cx="1755888" cy="1231439"/>
          </a:xfrm>
          <a:prstGeom prst="roundRect">
            <a:avLst/>
          </a:prstGeom>
          <a:noFill/>
          <a:ln>
            <a:solidFill>
              <a:srgbClr val="0041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ая круглая скобка 13">
            <a:extLst>
              <a:ext uri="{FF2B5EF4-FFF2-40B4-BE49-F238E27FC236}">
                <a16:creationId xmlns:a16="http://schemas.microsoft.com/office/drawing/2014/main" id="{B358BD8A-6099-4ABE-A81D-6D4601C4D43D}"/>
              </a:ext>
            </a:extLst>
          </p:cNvPr>
          <p:cNvSpPr/>
          <p:nvPr/>
        </p:nvSpPr>
        <p:spPr>
          <a:xfrm>
            <a:off x="8491887" y="1235852"/>
            <a:ext cx="331267" cy="4967521"/>
          </a:xfrm>
          <a:prstGeom prst="rightBracket">
            <a:avLst>
              <a:gd name="adj" fmla="val 109342"/>
            </a:avLst>
          </a:prstGeom>
          <a:ln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60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2ED58CE7-817B-4D67-9579-DF6320DD040A}"/>
              </a:ext>
            </a:extLst>
          </p:cNvPr>
          <p:cNvSpPr/>
          <p:nvPr/>
        </p:nvSpPr>
        <p:spPr bwMode="auto">
          <a:xfrm>
            <a:off x="5534486" y="1475992"/>
            <a:ext cx="3153804" cy="351411"/>
          </a:xfrm>
          <a:prstGeom prst="roundRect">
            <a:avLst>
              <a:gd name="adj" fmla="val 50000"/>
            </a:avLst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400" dirty="0">
              <a:solidFill>
                <a:schemeClr val="bg1"/>
              </a:solidFill>
              <a:latin typeface="Mont" panose="00000700000000000000" pitchFamily="2" charset="0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40875" y="1471058"/>
            <a:ext cx="3635994" cy="9499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Орион рассчитывает необходимые финансы и трудоемкость производства (ИТ), обеспечивает прозрачность всех </a:t>
            </a:r>
            <a:br>
              <a:rPr lang="ru-RU" sz="1200" dirty="0">
                <a:latin typeface="Mont" panose="00000700000000000000" pitchFamily="2" charset="0"/>
                <a:cs typeface="Arial"/>
              </a:rPr>
            </a:br>
            <a:r>
              <a:rPr lang="ru-RU" sz="1200" dirty="0">
                <a:latin typeface="Mont" panose="00000700000000000000" pitchFamily="2" charset="0"/>
                <a:cs typeface="Arial"/>
              </a:rPr>
              <a:t>бэк-процессов</a:t>
            </a:r>
            <a:endParaRPr dirty="0">
              <a:latin typeface="Mont" panose="00000700000000000000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5581823" y="1481009"/>
            <a:ext cx="3395225" cy="335989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ru-RU" sz="1500" dirty="0">
                <a:solidFill>
                  <a:schemeClr val="bg1"/>
                </a:solidFill>
                <a:highlight>
                  <a:srgbClr val="0041F9"/>
                </a:highlight>
                <a:latin typeface="Mont" panose="00000700000000000000" pitchFamily="2" charset="0"/>
                <a:cs typeface="Arial"/>
              </a:rPr>
              <a:t>Основная функциональность</a:t>
            </a:r>
            <a:endParaRPr lang="ru-RU" sz="1500" dirty="0">
              <a:solidFill>
                <a:srgbClr val="FF0000"/>
              </a:solidFill>
              <a:highlight>
                <a:srgbClr val="0041F9"/>
              </a:highlight>
              <a:latin typeface="Mont" panose="00000700000000000000" pitchFamily="2" charset="0"/>
              <a:cs typeface="Arial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0549" y="1545492"/>
            <a:ext cx="323573" cy="323573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 bwMode="auto">
          <a:xfrm>
            <a:off x="5572584" y="2070184"/>
            <a:ext cx="2908247" cy="544987"/>
            <a:chOff x="0" y="-13209"/>
            <a:chExt cx="2908247" cy="544987"/>
          </a:xfrm>
        </p:grpSpPr>
        <p:sp>
          <p:nvSpPr>
            <p:cNvPr id="27" name="Прямоугольник 26"/>
            <p:cNvSpPr/>
            <p:nvPr/>
          </p:nvSpPr>
          <p:spPr bwMode="auto">
            <a:xfrm>
              <a:off x="386552" y="-13209"/>
              <a:ext cx="2521695" cy="451405"/>
            </a:xfrm>
            <a:prstGeom prst="rect">
              <a:avLst/>
            </a:prstGeom>
            <a:grpFill/>
          </p:spPr>
          <p:txBody>
            <a:bodyPr wrap="square" anchor="b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sz="1200" dirty="0">
                  <a:latin typeface="Mont" panose="00000700000000000000" pitchFamily="2" charset="0"/>
                  <a:cs typeface="Arial"/>
                </a:rPr>
                <a:t>Управление финансами компании и контроль</a:t>
              </a:r>
              <a:endParaRPr dirty="0">
                <a:latin typeface="Mont" panose="00000700000000000000" pitchFamily="2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0" y="118203"/>
              <a:ext cx="456088" cy="413575"/>
            </a:xfrm>
            <a:prstGeom prst="rect">
              <a:avLst/>
            </a:prstGeom>
            <a:grpFill/>
          </p:spPr>
          <p:txBody>
            <a:bodyPr wrap="square" anchor="b">
              <a:spAutoFit/>
            </a:bodyPr>
            <a:lstStyle/>
            <a:p>
              <a:pPr>
                <a:lnSpc>
                  <a:spcPts val="1900"/>
                </a:lnSpc>
                <a:defRPr/>
              </a:pPr>
              <a:r>
                <a:rPr lang="ru-RU" sz="3600" dirty="0">
                  <a:solidFill>
                    <a:srgbClr val="53E331"/>
                  </a:solidFill>
                  <a:latin typeface="Mont SemiBold" panose="00000800000000000000" pitchFamily="2" charset="0"/>
                  <a:cs typeface="Arial"/>
                </a:rPr>
                <a:t>1</a:t>
              </a:r>
              <a:endParaRPr dirty="0">
                <a:solidFill>
                  <a:srgbClr val="53E331"/>
                </a:solidFill>
                <a:latin typeface="Mont SemiBold" panose="00000800000000000000" pitchFamily="2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 bwMode="auto">
          <a:xfrm>
            <a:off x="5534485" y="2777120"/>
            <a:ext cx="3300864" cy="551992"/>
            <a:chOff x="5534485" y="2551769"/>
            <a:chExt cx="3300864" cy="551992"/>
          </a:xfrm>
        </p:grpSpPr>
        <p:sp>
          <p:nvSpPr>
            <p:cNvPr id="31" name="Прямоугольник 30"/>
            <p:cNvSpPr/>
            <p:nvPr/>
          </p:nvSpPr>
          <p:spPr bwMode="auto">
            <a:xfrm>
              <a:off x="5959139" y="2551769"/>
              <a:ext cx="2876210" cy="451405"/>
            </a:xfrm>
            <a:prstGeom prst="rect">
              <a:avLst/>
            </a:prstGeom>
            <a:grpFill/>
          </p:spPr>
          <p:txBody>
            <a:bodyPr wrap="square" anchor="b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sz="1200" dirty="0">
                  <a:latin typeface="Mont" panose="00000700000000000000" pitchFamily="2" charset="0"/>
                  <a:cs typeface="Arial"/>
                </a:rPr>
                <a:t>Управление проектами </a:t>
              </a:r>
              <a:endParaRPr dirty="0">
                <a:latin typeface="Mont" panose="00000700000000000000" pitchFamily="2" charset="0"/>
              </a:endParaRPr>
            </a:p>
            <a:p>
              <a:pPr>
                <a:lnSpc>
                  <a:spcPts val="1400"/>
                </a:lnSpc>
                <a:defRPr/>
              </a:pPr>
              <a:r>
                <a:rPr lang="ru-RU" sz="1200" dirty="0">
                  <a:latin typeface="Mont" panose="00000700000000000000" pitchFamily="2" charset="0"/>
                  <a:cs typeface="Arial"/>
                </a:rPr>
                <a:t>и направлениями деятельности</a:t>
              </a:r>
              <a:endParaRPr dirty="0">
                <a:latin typeface="Mont" panose="00000700000000000000" pitchFamily="2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5534485" y="2690186"/>
              <a:ext cx="456053" cy="413575"/>
            </a:xfrm>
            <a:prstGeom prst="rect">
              <a:avLst/>
            </a:prstGeom>
            <a:grpFill/>
          </p:spPr>
          <p:txBody>
            <a:bodyPr wrap="square" anchor="b">
              <a:spAutoFit/>
            </a:bodyPr>
            <a:lstStyle/>
            <a:p>
              <a:pPr>
                <a:lnSpc>
                  <a:spcPts val="1900"/>
                </a:lnSpc>
                <a:defRPr/>
              </a:pPr>
              <a:r>
                <a:rPr lang="ru-RU" sz="3600" dirty="0">
                  <a:solidFill>
                    <a:srgbClr val="53E331"/>
                  </a:solidFill>
                  <a:latin typeface="Mont SemiBold" panose="00000800000000000000" pitchFamily="2" charset="0"/>
                  <a:cs typeface="Arial"/>
                </a:rPr>
                <a:t>2</a:t>
              </a:r>
              <a:endParaRPr dirty="0">
                <a:solidFill>
                  <a:srgbClr val="53E331"/>
                </a:solidFill>
                <a:latin typeface="Mont SemiBold" panose="00000800000000000000" pitchFamily="2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 bwMode="auto">
          <a:xfrm>
            <a:off x="9322218" y="2070185"/>
            <a:ext cx="2521695" cy="45140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Ресурсное планирование (утилизация команд)</a:t>
            </a:r>
            <a:endParaRPr dirty="0">
              <a:latin typeface="Mont" panose="00000700000000000000" pitchFamily="2" charset="0"/>
            </a:endParaRP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8876531" y="2201563"/>
            <a:ext cx="456053" cy="4135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ts val="1900"/>
              </a:lnSpc>
              <a:defRPr/>
            </a:pPr>
            <a:r>
              <a:rPr lang="ru-RU" sz="3600" dirty="0">
                <a:solidFill>
                  <a:srgbClr val="53E331"/>
                </a:solidFill>
                <a:latin typeface="Mont SemiBold" panose="00000800000000000000" pitchFamily="2" charset="0"/>
                <a:cs typeface="Arial"/>
              </a:rPr>
              <a:t>3</a:t>
            </a:r>
            <a:endParaRPr dirty="0">
              <a:solidFill>
                <a:srgbClr val="53E331"/>
              </a:solidFill>
              <a:latin typeface="Mont SemiBold" panose="00000800000000000000" pitchFamily="2" charset="0"/>
            </a:endParaRPr>
          </a:p>
        </p:txBody>
      </p:sp>
      <p:grpSp>
        <p:nvGrpSpPr>
          <p:cNvPr id="14" name="Группа 13"/>
          <p:cNvGrpSpPr/>
          <p:nvPr/>
        </p:nvGrpSpPr>
        <p:grpSpPr bwMode="auto">
          <a:xfrm>
            <a:off x="8897565" y="2777120"/>
            <a:ext cx="2939647" cy="551992"/>
            <a:chOff x="8897565" y="2551769"/>
            <a:chExt cx="2939647" cy="551992"/>
          </a:xfrm>
        </p:grpSpPr>
        <p:sp>
          <p:nvSpPr>
            <p:cNvPr id="49" name="Прямоугольник 48"/>
            <p:cNvSpPr/>
            <p:nvPr/>
          </p:nvSpPr>
          <p:spPr bwMode="auto">
            <a:xfrm>
              <a:off x="9322219" y="2551769"/>
              <a:ext cx="2514993" cy="451405"/>
            </a:xfrm>
            <a:prstGeom prst="rect">
              <a:avLst/>
            </a:prstGeom>
            <a:grpFill/>
          </p:spPr>
          <p:txBody>
            <a:bodyPr wrap="square" anchor="b">
              <a:spAutoFit/>
            </a:bodyPr>
            <a:lstStyle/>
            <a:p>
              <a:pPr>
                <a:lnSpc>
                  <a:spcPts val="1400"/>
                </a:lnSpc>
                <a:defRPr/>
              </a:pPr>
              <a:r>
                <a:rPr lang="ru-RU" sz="1200">
                  <a:latin typeface="Mont" panose="00000700000000000000" pitchFamily="2" charset="0"/>
                  <a:cs typeface="Arial"/>
                </a:rPr>
                <a:t>Развитие компетенций </a:t>
              </a:r>
              <a:endParaRPr>
                <a:latin typeface="Mont" panose="00000700000000000000" pitchFamily="2" charset="0"/>
              </a:endParaRPr>
            </a:p>
            <a:p>
              <a:pPr>
                <a:lnSpc>
                  <a:spcPts val="1400"/>
                </a:lnSpc>
                <a:defRPr/>
              </a:pPr>
              <a:r>
                <a:rPr lang="ru-RU" sz="1200">
                  <a:latin typeface="Mont" panose="00000700000000000000" pitchFamily="2" charset="0"/>
                  <a:cs typeface="Arial"/>
                </a:rPr>
                <a:t>и навыков сотрудников</a:t>
              </a:r>
              <a:endParaRPr>
                <a:latin typeface="Mont" panose="00000700000000000000" pitchFamily="2" charset="0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 bwMode="auto">
            <a:xfrm>
              <a:off x="8897565" y="2690186"/>
              <a:ext cx="456053" cy="413575"/>
            </a:xfrm>
            <a:prstGeom prst="rect">
              <a:avLst/>
            </a:prstGeom>
            <a:grpFill/>
          </p:spPr>
          <p:txBody>
            <a:bodyPr wrap="square" anchor="b">
              <a:spAutoFit/>
            </a:bodyPr>
            <a:lstStyle/>
            <a:p>
              <a:pPr>
                <a:lnSpc>
                  <a:spcPts val="1900"/>
                </a:lnSpc>
                <a:defRPr/>
              </a:pPr>
              <a:r>
                <a:rPr lang="ru-RU" sz="3600" dirty="0">
                  <a:solidFill>
                    <a:srgbClr val="53E331"/>
                  </a:solidFill>
                  <a:latin typeface="Mont SemiBold" panose="00000800000000000000" pitchFamily="2" charset="0"/>
                  <a:cs typeface="Arial"/>
                </a:rPr>
                <a:t>4</a:t>
              </a:r>
              <a:endParaRPr dirty="0">
                <a:solidFill>
                  <a:srgbClr val="53E331"/>
                </a:solidFill>
                <a:latin typeface="Mont SemiBold" panose="00000800000000000000" pitchFamily="2" charset="0"/>
              </a:endParaRPr>
            </a:p>
          </p:txBody>
        </p:sp>
      </p:grpSp>
      <p:cxnSp>
        <p:nvCxnSpPr>
          <p:cNvPr id="55" name="Прямая соединительная линия 54"/>
          <p:cNvCxnSpPr>
            <a:cxnSpLocks/>
          </p:cNvCxnSpPr>
          <p:nvPr/>
        </p:nvCxnSpPr>
        <p:spPr bwMode="auto">
          <a:xfrm flipV="1">
            <a:off x="5093453" y="1473776"/>
            <a:ext cx="0" cy="1791774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 bwMode="auto">
          <a:xfrm>
            <a:off x="0" y="3588855"/>
            <a:ext cx="11604198" cy="1568337"/>
            <a:chOff x="0" y="3892726"/>
            <a:chExt cx="11604198" cy="1568337"/>
          </a:xfrm>
        </p:grpSpPr>
        <p:sp>
          <p:nvSpPr>
            <p:cNvPr id="33" name="Прямоугольник 32"/>
            <p:cNvSpPr/>
            <p:nvPr/>
          </p:nvSpPr>
          <p:spPr bwMode="auto">
            <a:xfrm>
              <a:off x="0" y="3892726"/>
              <a:ext cx="11604198" cy="1568337"/>
            </a:xfrm>
            <a:prstGeom prst="rect">
              <a:avLst/>
            </a:prstGeom>
            <a:solidFill>
              <a:srgbClr val="F2F2F2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latin typeface="Mont" panose="00000700000000000000" pitchFamily="2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 bwMode="auto">
            <a:xfrm>
              <a:off x="3961830" y="4020870"/>
              <a:ext cx="2036733" cy="1252106"/>
              <a:chOff x="227514" y="1279128"/>
              <a:chExt cx="2036733" cy="1252106"/>
            </a:xfrm>
          </p:grpSpPr>
          <p:sp>
            <p:nvSpPr>
              <p:cNvPr id="3" name="Прямоугольник 2"/>
              <p:cNvSpPr/>
              <p:nvPr/>
            </p:nvSpPr>
            <p:spPr bwMode="auto">
              <a:xfrm>
                <a:off x="227514" y="1279128"/>
                <a:ext cx="1448409" cy="584775"/>
              </a:xfrm>
              <a:prstGeom prst="rect">
                <a:avLst/>
              </a:prstGeom>
              <a:grpFill/>
            </p:spPr>
            <p:txBody>
              <a:bodyPr wrap="square" anchor="b">
                <a:spAutoFit/>
              </a:bodyPr>
              <a:lstStyle/>
              <a:p>
                <a:pPr>
                  <a:defRPr/>
                </a:pPr>
                <a:r>
                  <a:rPr lang="ru-RU" sz="3200" b="1" dirty="0">
                    <a:solidFill>
                      <a:srgbClr val="0041F9"/>
                    </a:solidFill>
                    <a:latin typeface="Mont Bold" panose="00000900000000000000" pitchFamily="2" charset="0"/>
                    <a:cs typeface="Arial"/>
                  </a:rPr>
                  <a:t>+42%</a:t>
                </a:r>
                <a:endParaRPr dirty="0">
                  <a:latin typeface="Mont Bold" panose="00000900000000000000" pitchFamily="2" charset="0"/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 bwMode="auto">
              <a:xfrm>
                <a:off x="227515" y="1761793"/>
                <a:ext cx="2036732" cy="76944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100" dirty="0">
                    <a:latin typeface="Mont" panose="00000700000000000000" pitchFamily="2" charset="0"/>
                  </a:rPr>
                  <a:t>точность прогнозирования бюджета затрат</a:t>
                </a:r>
                <a:br>
                  <a:rPr lang="ru-RU" sz="1100" dirty="0">
                    <a:latin typeface="Mont" panose="00000700000000000000" pitchFamily="2" charset="0"/>
                  </a:rPr>
                </a:br>
                <a:r>
                  <a:rPr lang="ru-RU" sz="1100" dirty="0">
                    <a:latin typeface="Mont" panose="00000700000000000000" pitchFamily="2" charset="0"/>
                  </a:rPr>
                  <a:t> и доходов проекта</a:t>
                </a:r>
                <a:endParaRPr dirty="0">
                  <a:latin typeface="Mont" panose="00000700000000000000" pitchFamily="2" charset="0"/>
                </a:endParaRPr>
              </a:p>
            </p:txBody>
          </p:sp>
        </p:grpSp>
        <p:grpSp>
          <p:nvGrpSpPr>
            <p:cNvPr id="7" name="Группа 6"/>
            <p:cNvGrpSpPr/>
            <p:nvPr/>
          </p:nvGrpSpPr>
          <p:grpSpPr bwMode="auto">
            <a:xfrm>
              <a:off x="6297259" y="4040956"/>
              <a:ext cx="2036732" cy="1077907"/>
              <a:chOff x="2717423" y="1492856"/>
              <a:chExt cx="2036732" cy="1077907"/>
            </a:xfrm>
          </p:grpSpPr>
          <p:sp>
            <p:nvSpPr>
              <p:cNvPr id="8" name="Прямоугольник 7"/>
              <p:cNvSpPr/>
              <p:nvPr/>
            </p:nvSpPr>
            <p:spPr bwMode="auto">
              <a:xfrm>
                <a:off x="2734388" y="1492856"/>
                <a:ext cx="1629920" cy="584775"/>
              </a:xfrm>
              <a:prstGeom prst="rect">
                <a:avLst/>
              </a:prstGeom>
              <a:grpFill/>
            </p:spPr>
            <p:txBody>
              <a:bodyPr wrap="square" anchor="b">
                <a:spAutoFit/>
              </a:bodyPr>
              <a:lstStyle/>
              <a:p>
                <a:pPr>
                  <a:defRPr/>
                </a:pPr>
                <a:r>
                  <a:rPr lang="ru-RU" sz="3200" b="1" dirty="0">
                    <a:solidFill>
                      <a:srgbClr val="0041F9"/>
                    </a:solidFill>
                    <a:latin typeface="Mont Bold" panose="00000900000000000000" pitchFamily="2" charset="0"/>
                    <a:cs typeface="Arial"/>
                  </a:rPr>
                  <a:t>+20%</a:t>
                </a:r>
                <a:endParaRPr dirty="0">
                  <a:latin typeface="Mont Bold" panose="00000900000000000000" pitchFamily="2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 bwMode="auto">
              <a:xfrm>
                <a:off x="2717423" y="1970599"/>
                <a:ext cx="2036732" cy="60016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100" dirty="0">
                    <a:latin typeface="Mont" panose="00000700000000000000" pitchFamily="2" charset="0"/>
                  </a:rPr>
                  <a:t>эффективность планирования ресурсов </a:t>
                </a:r>
                <a:br>
                  <a:rPr lang="ru-RU" sz="1100" dirty="0">
                    <a:latin typeface="Mont" panose="00000700000000000000" pitchFamily="2" charset="0"/>
                  </a:rPr>
                </a:br>
                <a:r>
                  <a:rPr lang="ru-RU" sz="1100" dirty="0">
                    <a:latin typeface="Mont" panose="00000700000000000000" pitchFamily="2" charset="0"/>
                  </a:rPr>
                  <a:t>и оптимизации загрузки</a:t>
                </a:r>
                <a:endParaRPr dirty="0">
                  <a:latin typeface="Mont" panose="00000700000000000000" pitchFamily="2" charset="0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 bwMode="auto">
            <a:xfrm>
              <a:off x="8904312" y="4015337"/>
              <a:ext cx="1872207" cy="1244628"/>
              <a:chOff x="4542433" y="1273595"/>
              <a:chExt cx="1872207" cy="1244628"/>
            </a:xfrm>
          </p:grpSpPr>
          <p:sp>
            <p:nvSpPr>
              <p:cNvPr id="28" name="Прямоугольник 27"/>
              <p:cNvSpPr/>
              <p:nvPr/>
            </p:nvSpPr>
            <p:spPr bwMode="auto">
              <a:xfrm>
                <a:off x="4545409" y="1273595"/>
                <a:ext cx="1869231" cy="584775"/>
              </a:xfrm>
              <a:prstGeom prst="rect">
                <a:avLst/>
              </a:prstGeom>
              <a:grpFill/>
            </p:spPr>
            <p:txBody>
              <a:bodyPr wrap="square" anchor="b">
                <a:spAutoFit/>
              </a:bodyPr>
              <a:lstStyle/>
              <a:p>
                <a:pPr>
                  <a:defRPr/>
                </a:pPr>
                <a:r>
                  <a:rPr lang="ru-RU" sz="3200" b="1">
                    <a:solidFill>
                      <a:srgbClr val="0041F9"/>
                    </a:solidFill>
                    <a:latin typeface="Mont Bold" panose="00000900000000000000" pitchFamily="2" charset="0"/>
                    <a:cs typeface="Arial"/>
                  </a:rPr>
                  <a:t>+27%</a:t>
                </a:r>
                <a:endParaRPr>
                  <a:latin typeface="Mont Bold" panose="00000900000000000000" pitchFamily="2" charset="0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 bwMode="auto">
              <a:xfrm>
                <a:off x="4542433" y="1748782"/>
                <a:ext cx="1767152" cy="769441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100" dirty="0">
                    <a:latin typeface="Mont" panose="00000700000000000000" pitchFamily="2" charset="0"/>
                  </a:rPr>
                  <a:t>сокращение накладных расходов на бэк-функции вокруг ИТ</a:t>
                </a:r>
                <a:endParaRPr dirty="0">
                  <a:latin typeface="Mont" panose="00000700000000000000" pitchFamily="2" charset="0"/>
                </a:endParaRPr>
              </a:p>
            </p:txBody>
          </p:sp>
        </p:grpSp>
        <p:sp>
          <p:nvSpPr>
            <p:cNvPr id="34" name="Прямоугольник 33"/>
            <p:cNvSpPr/>
            <p:nvPr/>
          </p:nvSpPr>
          <p:spPr bwMode="auto">
            <a:xfrm>
              <a:off x="507685" y="4349823"/>
              <a:ext cx="3518291" cy="615553"/>
            </a:xfrm>
            <a:prstGeom prst="rect">
              <a:avLst/>
            </a:prstGeom>
            <a:grpFill/>
          </p:spPr>
          <p:txBody>
            <a:bodyPr wrap="square" anchor="t">
              <a:spAutoFit/>
            </a:bodyPr>
            <a:lstStyle/>
            <a:p>
              <a:pPr>
                <a:defRPr/>
              </a:pPr>
              <a:r>
                <a:rPr lang="ru-RU" sz="1700" dirty="0">
                  <a:latin typeface="Mont SemiBold" panose="00000800000000000000" pitchFamily="2" charset="0"/>
                  <a:cs typeface="Arial"/>
                </a:rPr>
                <a:t>Эффект, который мы проверили на себе</a:t>
              </a:r>
              <a:endParaRPr lang="ru-RU" dirty="0">
                <a:latin typeface="Mont SemiBold" panose="00000800000000000000" pitchFamily="2" charset="0"/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 bwMode="auto">
          <a:xfrm>
            <a:off x="485774" y="5334717"/>
            <a:ext cx="2686954" cy="353943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>
              <a:defRPr/>
            </a:pPr>
            <a:r>
              <a:rPr lang="ru-RU" sz="1700" dirty="0">
                <a:latin typeface="Mont SemiBold" panose="00000800000000000000" pitchFamily="2" charset="0"/>
                <a:cs typeface="Arial"/>
              </a:rPr>
              <a:t>Технологический стек</a:t>
            </a:r>
            <a:endParaRPr dirty="0">
              <a:latin typeface="Mont SemiBold" panose="00000800000000000000" pitchFamily="2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01799" y="5759636"/>
            <a:ext cx="6877636" cy="77687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 bwMode="auto">
          <a:xfrm>
            <a:off x="11604198" y="3588855"/>
            <a:ext cx="123418" cy="1568337"/>
          </a:xfrm>
          <a:prstGeom prst="rect">
            <a:avLst/>
          </a:prstGeom>
          <a:solidFill>
            <a:srgbClr val="004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Mont" panose="00000700000000000000" pitchFamily="2" charset="0"/>
            </a:endParaRP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937901" y="2509974"/>
            <a:ext cx="3635994" cy="73250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ru-RU" sz="1200" dirty="0">
                <a:latin typeface="Mont" panose="00000700000000000000" pitchFamily="2" charset="0"/>
                <a:cs typeface="Arial"/>
              </a:rPr>
              <a:t>Мы не заменяем технологический </a:t>
            </a:r>
            <a:br>
              <a:rPr lang="en-US" sz="1200" dirty="0">
                <a:latin typeface="Mont" panose="00000700000000000000" pitchFamily="2" charset="0"/>
                <a:cs typeface="Arial"/>
              </a:rPr>
            </a:br>
            <a:r>
              <a:rPr lang="ru-RU" sz="1200" dirty="0">
                <a:latin typeface="Mont" panose="00000700000000000000" pitchFamily="2" charset="0"/>
                <a:cs typeface="Arial"/>
              </a:rPr>
              <a:t>процесс разработки ИТ. Мы покрываем управленческий уровень вокруг</a:t>
            </a:r>
            <a:endParaRPr dirty="0">
              <a:latin typeface="Mont" panose="00000700000000000000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65281" y="2481867"/>
            <a:ext cx="3770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400" dirty="0">
                <a:solidFill>
                  <a:srgbClr val="53E331"/>
                </a:solidFill>
                <a:latin typeface="Mont" panose="00000700000000000000" pitchFamily="2" charset="0"/>
              </a:rPr>
              <a:t>!</a:t>
            </a:r>
            <a:endParaRPr dirty="0">
              <a:solidFill>
                <a:srgbClr val="53E331"/>
              </a:solidFill>
              <a:latin typeface="Mont" panose="000007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2B87F8-B234-451A-A193-55F3168C17F2}"/>
              </a:ext>
            </a:extLst>
          </p:cNvPr>
          <p:cNvSpPr txBox="1"/>
          <p:nvPr/>
        </p:nvSpPr>
        <p:spPr>
          <a:xfrm>
            <a:off x="485774" y="332514"/>
            <a:ext cx="8337380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Автоматизация проектной деятельности на ERP «Орион»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ABDA49E-78BA-4947-95D0-355D2B5175A8}"/>
              </a:ext>
            </a:extLst>
          </p:cNvPr>
          <p:cNvSpPr/>
          <p:nvPr/>
        </p:nvSpPr>
        <p:spPr>
          <a:xfrm>
            <a:off x="2411144" y="1002059"/>
            <a:ext cx="4455484" cy="5137477"/>
          </a:xfrm>
          <a:prstGeom prst="roundRect">
            <a:avLst>
              <a:gd name="adj" fmla="val 3641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650E5-5777-4F25-B52E-926CF6E30638}"/>
              </a:ext>
            </a:extLst>
          </p:cNvPr>
          <p:cNvSpPr txBox="1"/>
          <p:nvPr/>
        </p:nvSpPr>
        <p:spPr>
          <a:xfrm>
            <a:off x="485774" y="332514"/>
            <a:ext cx="908853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latin typeface="Mont SemiBold" panose="00000800000000000000" pitchFamily="2" charset="0"/>
                <a:cs typeface="Arial" panose="020B0604020202020204" pitchFamily="34" charset="0"/>
              </a:rPr>
              <a:t>Чем и как мы можем помочь?</a:t>
            </a:r>
            <a:endParaRPr lang="en-US" sz="2800" dirty="0">
              <a:latin typeface="Mont SemiBold" panose="000008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E97C6E3-B3B5-43F2-8162-B502FC6CFBAF}"/>
              </a:ext>
            </a:extLst>
          </p:cNvPr>
          <p:cNvSpPr/>
          <p:nvPr/>
        </p:nvSpPr>
        <p:spPr>
          <a:xfrm>
            <a:off x="2640199" y="1064353"/>
            <a:ext cx="4415659" cy="6132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41F9"/>
                </a:solidFill>
                <a:latin typeface="Mont SemiBold" panose="020B0604020202020204" charset="0"/>
              </a:rPr>
              <a:t>Чем </a:t>
            </a:r>
            <a:r>
              <a:rPr lang="en-US" b="1" dirty="0" err="1">
                <a:solidFill>
                  <a:srgbClr val="0041F9"/>
                </a:solidFill>
                <a:latin typeface="Mont SemiBold" panose="020B0604020202020204" charset="0"/>
              </a:rPr>
              <a:t>iFellow</a:t>
            </a:r>
            <a:r>
              <a:rPr lang="ru-RU" b="1" dirty="0">
                <a:solidFill>
                  <a:srgbClr val="0041F9"/>
                </a:solidFill>
                <a:latin typeface="Mont SemiBold" panose="020B0604020202020204" charset="0"/>
              </a:rPr>
              <a:t> может помочь?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C947D2C6-A93A-4B19-9561-0E7D38336EAB}"/>
              </a:ext>
            </a:extLst>
          </p:cNvPr>
          <p:cNvSpPr/>
          <p:nvPr/>
        </p:nvSpPr>
        <p:spPr>
          <a:xfrm>
            <a:off x="7055858" y="1020772"/>
            <a:ext cx="4691395" cy="5137475"/>
          </a:xfrm>
          <a:prstGeom prst="roundRect">
            <a:avLst>
              <a:gd name="adj" fmla="val 3641"/>
            </a:avLst>
          </a:prstGeom>
          <a:solidFill>
            <a:srgbClr val="F7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EDB118A2-919E-4463-A467-323BBE1346CF}"/>
              </a:ext>
            </a:extLst>
          </p:cNvPr>
          <p:cNvSpPr/>
          <p:nvPr/>
        </p:nvSpPr>
        <p:spPr>
          <a:xfrm>
            <a:off x="7251920" y="1064353"/>
            <a:ext cx="4415659" cy="6132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41F9"/>
                </a:solidFill>
                <a:latin typeface="Mont SemiBold" panose="020B0604020202020204" charset="0"/>
              </a:rPr>
              <a:t>Как </a:t>
            </a:r>
            <a:r>
              <a:rPr lang="en-US" b="1" dirty="0" err="1">
                <a:solidFill>
                  <a:srgbClr val="0041F9"/>
                </a:solidFill>
                <a:latin typeface="Mont SemiBold" panose="020B0604020202020204" charset="0"/>
              </a:rPr>
              <a:t>iFellow</a:t>
            </a:r>
            <a:r>
              <a:rPr lang="en-US" b="1" dirty="0">
                <a:solidFill>
                  <a:srgbClr val="0041F9"/>
                </a:solidFill>
                <a:latin typeface="Mont SemiBold" panose="020B0604020202020204" charset="0"/>
              </a:rPr>
              <a:t> </a:t>
            </a:r>
            <a:r>
              <a:rPr lang="ru-RU" b="1" dirty="0">
                <a:solidFill>
                  <a:srgbClr val="0041F9"/>
                </a:solidFill>
                <a:latin typeface="Mont SemiBold" panose="020B0604020202020204" charset="0"/>
              </a:rPr>
              <a:t>может помочь?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4C611AD3-0533-4CB4-B771-9DA60CA65741}"/>
              </a:ext>
            </a:extLst>
          </p:cNvPr>
          <p:cNvCxnSpPr>
            <a:cxnSpLocks/>
          </p:cNvCxnSpPr>
          <p:nvPr/>
        </p:nvCxnSpPr>
        <p:spPr>
          <a:xfrm>
            <a:off x="485774" y="1652708"/>
            <a:ext cx="11261479" cy="0"/>
          </a:xfrm>
          <a:prstGeom prst="line">
            <a:avLst/>
          </a:prstGeom>
          <a:ln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E58873-1DCB-4F34-8AA0-F8247F57BBFB}"/>
              </a:ext>
            </a:extLst>
          </p:cNvPr>
          <p:cNvSpPr txBox="1"/>
          <p:nvPr/>
        </p:nvSpPr>
        <p:spPr>
          <a:xfrm>
            <a:off x="412091" y="1731449"/>
            <a:ext cx="163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 SemiBold" panose="00000800000000000000" pitchFamily="2" charset="0"/>
              </a:rPr>
              <a:t>Люди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6C52CF-553A-42BD-B424-04CF7649B130}"/>
              </a:ext>
            </a:extLst>
          </p:cNvPr>
          <p:cNvSpPr txBox="1"/>
          <p:nvPr/>
        </p:nvSpPr>
        <p:spPr>
          <a:xfrm>
            <a:off x="412092" y="2266048"/>
            <a:ext cx="1434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 SemiBold" panose="00000800000000000000" pitchFamily="2" charset="0"/>
              </a:rPr>
              <a:t>Процессы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ADC13-F78F-4EAC-8CF7-132106020EF3}"/>
              </a:ext>
            </a:extLst>
          </p:cNvPr>
          <p:cNvSpPr txBox="1"/>
          <p:nvPr/>
        </p:nvSpPr>
        <p:spPr>
          <a:xfrm>
            <a:off x="412091" y="5292842"/>
            <a:ext cx="163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 SemiBold" panose="00000800000000000000" pitchFamily="2" charset="0"/>
              </a:rPr>
              <a:t>Технологии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067548C9-16C1-4551-AFE3-9D41B44D12DA}"/>
              </a:ext>
            </a:extLst>
          </p:cNvPr>
          <p:cNvSpPr/>
          <p:nvPr/>
        </p:nvSpPr>
        <p:spPr>
          <a:xfrm>
            <a:off x="2829113" y="1769029"/>
            <a:ext cx="4113765" cy="3317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Предоставление необходимых специалистов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4F480B25-348E-4388-AD25-1689FE381EDF}"/>
              </a:ext>
            </a:extLst>
          </p:cNvPr>
          <p:cNvCxnSpPr>
            <a:cxnSpLocks/>
          </p:cNvCxnSpPr>
          <p:nvPr/>
        </p:nvCxnSpPr>
        <p:spPr>
          <a:xfrm>
            <a:off x="485774" y="2152042"/>
            <a:ext cx="11261479" cy="0"/>
          </a:xfrm>
          <a:prstGeom prst="line">
            <a:avLst/>
          </a:prstGeom>
          <a:ln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FBDC3EE-6D26-4ACF-B939-886B09814A8B}"/>
              </a:ext>
            </a:extLst>
          </p:cNvPr>
          <p:cNvCxnSpPr>
            <a:cxnSpLocks/>
          </p:cNvCxnSpPr>
          <p:nvPr/>
        </p:nvCxnSpPr>
        <p:spPr>
          <a:xfrm>
            <a:off x="485774" y="5128961"/>
            <a:ext cx="11261479" cy="0"/>
          </a:xfrm>
          <a:prstGeom prst="line">
            <a:avLst/>
          </a:prstGeom>
          <a:ln>
            <a:solidFill>
              <a:srgbClr val="0041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9184E007-823F-440C-9E52-308F7A4DE2C6}"/>
              </a:ext>
            </a:extLst>
          </p:cNvPr>
          <p:cNvSpPr/>
          <p:nvPr/>
        </p:nvSpPr>
        <p:spPr>
          <a:xfrm>
            <a:off x="2829114" y="2278752"/>
            <a:ext cx="3642600" cy="27914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Обучение и управление знаниями</a:t>
            </a:r>
          </a:p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Разработка регламентов проектной деятельности</a:t>
            </a:r>
          </a:p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Организация и актуализация отчетности проектам Заказчика</a:t>
            </a:r>
          </a:p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Планирование и контроль реализации проектов</a:t>
            </a:r>
          </a:p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Организация и обеспечение работы проектного офиса</a:t>
            </a:r>
          </a:p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Диагностика проектов</a:t>
            </a: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7D3AB263-750D-496E-BF51-898078E718B2}"/>
              </a:ext>
            </a:extLst>
          </p:cNvPr>
          <p:cNvSpPr/>
          <p:nvPr/>
        </p:nvSpPr>
        <p:spPr>
          <a:xfrm>
            <a:off x="2829113" y="5302838"/>
            <a:ext cx="3642601" cy="3317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Выбор, внедрение, обучение и поддержка информационной системы управления проектами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E7A269C-4ED3-439D-92F2-B22652AD6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717" y="2377739"/>
            <a:ext cx="72192" cy="7351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0665A3E-285C-4BCA-BF5A-E8078BCA7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717" y="1862000"/>
            <a:ext cx="72192" cy="7351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F30EA19-CF80-46F2-A9B0-E7182D72C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717" y="2697709"/>
            <a:ext cx="72192" cy="73513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89E6D7F-2185-4CB7-9815-5A6BB45C8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717" y="3226750"/>
            <a:ext cx="72192" cy="7351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DCDAF80-9A43-4880-A98F-DA7B4E43D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717" y="3743415"/>
            <a:ext cx="72192" cy="7351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83186C1-39F6-4F8F-8181-2CC5F15AE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717" y="4260084"/>
            <a:ext cx="72192" cy="7351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95B337F-A6E0-4018-BA62-7F45C64B5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717" y="4784482"/>
            <a:ext cx="72192" cy="7351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1AC6272-6050-4D9C-B083-C578EA202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4717" y="5399153"/>
            <a:ext cx="72192" cy="73513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A15BED7B-9170-4580-AA06-8E0E4C9E8803}"/>
              </a:ext>
            </a:extLst>
          </p:cNvPr>
          <p:cNvSpPr/>
          <p:nvPr/>
        </p:nvSpPr>
        <p:spPr>
          <a:xfrm>
            <a:off x="7433016" y="1769029"/>
            <a:ext cx="4113765" cy="3317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Аутсорсинг отдельных специалистов</a:t>
            </a: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70DF9041-D3D7-4C2C-BCCD-72B8E118E5C1}"/>
              </a:ext>
            </a:extLst>
          </p:cNvPr>
          <p:cNvSpPr/>
          <p:nvPr/>
        </p:nvSpPr>
        <p:spPr>
          <a:xfrm>
            <a:off x="7433017" y="2278752"/>
            <a:ext cx="3642600" cy="27914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Консалтинг проектного управления</a:t>
            </a:r>
          </a:p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Аутсорсинг проектного офиса на отдельно выделенных проектах и/или программах проектов параллельно с существующим проектным офисом Заказчика </a:t>
            </a:r>
          </a:p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Аутсорсинг проектного офиса полностью </a:t>
            </a: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680F01BD-7BF7-4067-8426-FD10A3036575}"/>
              </a:ext>
            </a:extLst>
          </p:cNvPr>
          <p:cNvSpPr/>
          <p:nvPr/>
        </p:nvSpPr>
        <p:spPr>
          <a:xfrm>
            <a:off x="7433017" y="5302838"/>
            <a:ext cx="3132380" cy="33174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1200"/>
              </a:spcBef>
              <a:buSzPct val="80000"/>
              <a:defRPr/>
            </a:pPr>
            <a:r>
              <a:rPr lang="ru-RU" sz="1200" dirty="0">
                <a:solidFill>
                  <a:schemeClr val="tx1"/>
                </a:solidFill>
                <a:latin typeface="Mont" panose="00000700000000000000" pitchFamily="2" charset="0"/>
                <a:cs typeface="Arial"/>
              </a:rPr>
              <a:t>Автоматизация проектной деятельности ИТ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D449E9C-52F8-43A9-A86C-3932FCCC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8620" y="2377739"/>
            <a:ext cx="72192" cy="73513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D9490A9A-AA5E-46BC-8C73-2469370FC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8620" y="1862000"/>
            <a:ext cx="72192" cy="7351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005080C-BD14-4689-AE0D-F3F364B41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8620" y="2697709"/>
            <a:ext cx="72192" cy="7351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E6F349-5F7F-4D88-922A-D13F3C2E0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8620" y="3589510"/>
            <a:ext cx="72192" cy="7351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D83402FE-DB35-4332-A7FF-0B4E07567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8620" y="5399153"/>
            <a:ext cx="72192" cy="7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600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9217B06AC3EB34F875E766F85DE15B7" ma:contentTypeVersion="13" ma:contentTypeDescription="Создание документа." ma:contentTypeScope="" ma:versionID="2f23370b6854a963c0a5bddab3ae53fd">
  <xsd:schema xmlns:xsd="http://www.w3.org/2001/XMLSchema" xmlns:xs="http://www.w3.org/2001/XMLSchema" xmlns:p="http://schemas.microsoft.com/office/2006/metadata/properties" xmlns:ns2="058a35bc-12ca-4bc7-bd58-bbe81f57f1e0" xmlns:ns3="af028df2-f172-4162-8993-7ca3ab00d32a" targetNamespace="http://schemas.microsoft.com/office/2006/metadata/properties" ma:root="true" ma:fieldsID="3c1bb522869ed2b9c0628998cc8a41cc" ns2:_="" ns3:_="">
    <xsd:import namespace="058a35bc-12ca-4bc7-bd58-bbe81f57f1e0"/>
    <xsd:import namespace="af028df2-f172-4162-8993-7ca3ab00d3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8a35bc-12ca-4bc7-bd58-bbe81f57f1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028df2-f172-4162-8993-7ca3ab00d3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1105F1-E6F5-49F1-BF3D-CE589663664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058a35bc-12ca-4bc7-bd58-bbe81f57f1e0"/>
    <ds:schemaRef ds:uri="af028df2-f172-4162-8993-7ca3ab00d32a"/>
  </ds:schemaRefs>
</ds:datastoreItem>
</file>

<file path=customXml/itemProps2.xml><?xml version="1.0" encoding="utf-8"?>
<ds:datastoreItem xmlns:ds="http://schemas.openxmlformats.org/officeDocument/2006/customXml" ds:itemID="{3EF590CE-E047-40BD-9A66-287981E8C6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D4031D-9D2F-48C8-9F85-A1E3D479620E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69525</TotalTime>
  <Words>1369</Words>
  <Application>Microsoft Office PowerPoint</Application>
  <PresentationFormat>Широкоэкранный</PresentationFormat>
  <Paragraphs>229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2_Тема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Фомиченко Анастасия Олеговна</dc:creator>
  <cp:lastModifiedBy>Зубарева Виолетта Игоревна</cp:lastModifiedBy>
  <cp:revision>1360</cp:revision>
  <cp:lastPrinted>2023-07-03T15:11:12Z</cp:lastPrinted>
  <dcterms:created xsi:type="dcterms:W3CDTF">2022-02-17T11:03:43Z</dcterms:created>
  <dcterms:modified xsi:type="dcterms:W3CDTF">2023-08-09T15:47:40Z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0x01010069217B06AC3EB34F875E766F85DE15B7</vt:lpwstr>
  </property>
</Properties>
</file>